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1"/>
  </p:notesMasterIdLst>
  <p:sldIdLst>
    <p:sldId id="260" r:id="rId2"/>
    <p:sldId id="286" r:id="rId3"/>
    <p:sldId id="1941" r:id="rId4"/>
    <p:sldId id="304" r:id="rId5"/>
    <p:sldId id="287" r:id="rId6"/>
    <p:sldId id="288" r:id="rId7"/>
    <p:sldId id="274" r:id="rId8"/>
    <p:sldId id="285" r:id="rId9"/>
    <p:sldId id="303" r:id="rId10"/>
    <p:sldId id="284" r:id="rId11"/>
    <p:sldId id="2147308194" r:id="rId12"/>
    <p:sldId id="2147308322" r:id="rId13"/>
    <p:sldId id="2147308320" r:id="rId14"/>
    <p:sldId id="2147308219" r:id="rId15"/>
    <p:sldId id="290" r:id="rId16"/>
    <p:sldId id="296" r:id="rId17"/>
    <p:sldId id="1944" r:id="rId18"/>
    <p:sldId id="299" r:id="rId19"/>
    <p:sldId id="300" r:id="rId20"/>
    <p:sldId id="273" r:id="rId21"/>
    <p:sldId id="2237" r:id="rId22"/>
    <p:sldId id="261" r:id="rId23"/>
    <p:sldId id="1943" r:id="rId24"/>
    <p:sldId id="1946" r:id="rId25"/>
    <p:sldId id="1947" r:id="rId26"/>
    <p:sldId id="1948" r:id="rId27"/>
    <p:sldId id="2147308190" r:id="rId28"/>
    <p:sldId id="1945" r:id="rId29"/>
    <p:sldId id="2147308188" r:id="rId30"/>
    <p:sldId id="2147308189" r:id="rId31"/>
    <p:sldId id="2147308191" r:id="rId32"/>
    <p:sldId id="2147308192" r:id="rId33"/>
    <p:sldId id="279" r:id="rId34"/>
    <p:sldId id="280" r:id="rId35"/>
    <p:sldId id="281" r:id="rId36"/>
    <p:sldId id="282" r:id="rId37"/>
    <p:sldId id="2147308193" r:id="rId38"/>
    <p:sldId id="268" r:id="rId39"/>
    <p:sldId id="214730832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E47"/>
    <a:srgbClr val="4E61DD"/>
    <a:srgbClr val="2C8ADC"/>
    <a:srgbClr val="009999"/>
    <a:srgbClr val="4E8F00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86"/>
    <p:restoredTop sz="88567"/>
  </p:normalViewPr>
  <p:slideViewPr>
    <p:cSldViewPr snapToGrid="0" snapToObjects="1">
      <p:cViewPr varScale="1">
        <p:scale>
          <a:sx n="90" d="100"/>
          <a:sy n="90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37270341207349"/>
          <c:y val="3.931722076407116E-2"/>
          <c:w val="0.82501421697287824"/>
          <c:h val="0.767229512977544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noFill/>
              <a:ln w="25400">
                <a:solidFill>
                  <a:srgbClr val="70AE47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1315420280547581E-2"/>
                  <c:y val="-0.127931288608554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0AE4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54-E340-AB52-5FB553AE87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Sheet1!$A$4:$A$14</c:f>
              <c:strCache>
                <c:ptCount val="11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</c:strCache>
            </c:strRef>
          </c:cat>
          <c:val>
            <c:numRef>
              <c:f>Sheet1!$B$4:$B$14</c:f>
              <c:numCache>
                <c:formatCode>General</c:formatCode>
                <c:ptCount val="11"/>
                <c:pt idx="0">
                  <c:v>49.59</c:v>
                </c:pt>
                <c:pt idx="1">
                  <c:v>45.68</c:v>
                </c:pt>
                <c:pt idx="2">
                  <c:v>45.4</c:v>
                </c:pt>
                <c:pt idx="3">
                  <c:v>45.58</c:v>
                </c:pt>
                <c:pt idx="4">
                  <c:v>45.75</c:v>
                </c:pt>
                <c:pt idx="5">
                  <c:v>45.81</c:v>
                </c:pt>
                <c:pt idx="6">
                  <c:v>45.85</c:v>
                </c:pt>
                <c:pt idx="7">
                  <c:v>46.01</c:v>
                </c:pt>
                <c:pt idx="8">
                  <c:v>45.64</c:v>
                </c:pt>
                <c:pt idx="9">
                  <c:v>46.25</c:v>
                </c:pt>
                <c:pt idx="10">
                  <c:v>47.22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37-EE40-9FA4-6FC437A6E3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Cray MPICH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Sheet1!$A$4:$A$14</c:f>
              <c:strCache>
                <c:ptCount val="11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</c:strCache>
            </c:strRef>
          </c:cat>
          <c:val>
            <c:numRef>
              <c:f>Sheet1!$C$4:$C$14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85-D14E-9684-E05D65B7B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234528"/>
        <c:axId val="968236176"/>
      </c:lineChart>
      <c:catAx>
        <c:axId val="968234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6176"/>
        <c:crosses val="autoZero"/>
        <c:auto val="1"/>
        <c:lblAlgn val="ctr"/>
        <c:lblOffset val="0"/>
        <c:noMultiLvlLbl val="0"/>
      </c:catAx>
      <c:valAx>
        <c:axId val="968236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Latency (us) </a:t>
                </a:r>
              </a:p>
            </c:rich>
          </c:tx>
          <c:layout>
            <c:manualLayout>
              <c:xMode val="edge"/>
              <c:yMode val="edge"/>
              <c:x val="1.4794400699912509E-3"/>
              <c:y val="0.264482720909886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4528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5433894691036457"/>
          <c:y val="4.6783767111061692E-2"/>
          <c:w val="0.79479618967923193"/>
          <c:h val="0.187860751123881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37270341207349"/>
          <c:y val="3.931722076407116E-2"/>
          <c:w val="0.82501421697287824"/>
          <c:h val="0.767229512977544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noFill/>
              <a:ln w="25400">
                <a:solidFill>
                  <a:srgbClr val="70AE47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8.8260278188271299E-2"/>
                  <c:y val="0.332621350382242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0AE4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ED-9E41-88B3-8F0EF2C5DD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Sheet1!$A$15:$A$22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Sheet1!$B$15:$B$22</c:f>
              <c:numCache>
                <c:formatCode>General</c:formatCode>
                <c:ptCount val="8"/>
                <c:pt idx="0">
                  <c:v>24.09</c:v>
                </c:pt>
                <c:pt idx="1">
                  <c:v>25.48</c:v>
                </c:pt>
                <c:pt idx="2">
                  <c:v>27.41</c:v>
                </c:pt>
                <c:pt idx="3">
                  <c:v>31.4</c:v>
                </c:pt>
                <c:pt idx="4">
                  <c:v>37.369999999999997</c:v>
                </c:pt>
                <c:pt idx="5">
                  <c:v>53</c:v>
                </c:pt>
                <c:pt idx="6">
                  <c:v>82.89</c:v>
                </c:pt>
                <c:pt idx="7">
                  <c:v>88.42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59-F045-BEB8-5588B3153E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Cray MPICH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Sheet1!$A$15:$A$22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Sheet1!$C$15:$C$22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59-F045-BEB8-5588B3153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234528"/>
        <c:axId val="968236176"/>
      </c:lineChart>
      <c:catAx>
        <c:axId val="968234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6176"/>
        <c:crosses val="autoZero"/>
        <c:auto val="1"/>
        <c:lblAlgn val="ctr"/>
        <c:lblOffset val="0"/>
        <c:noMultiLvlLbl val="0"/>
      </c:catAx>
      <c:valAx>
        <c:axId val="968236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Latency (us) </a:t>
                </a:r>
              </a:p>
            </c:rich>
          </c:tx>
          <c:layout>
            <c:manualLayout>
              <c:xMode val="edge"/>
              <c:yMode val="edge"/>
              <c:x val="1.4794400699912509E-3"/>
              <c:y val="0.264482720909886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4528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5433894691036457"/>
          <c:y val="4.6783767111061692E-2"/>
          <c:w val="0.52182316902689707"/>
          <c:h val="0.11107659316762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37270341207349"/>
          <c:y val="3.931722076407116E-2"/>
          <c:w val="0.82501421697287824"/>
          <c:h val="0.767229512977544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noFill/>
              <a:ln w="25400">
                <a:solidFill>
                  <a:srgbClr val="70AE47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0.12446962308602343"/>
                  <c:y val="0.138165791697239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0AE4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7C-094A-B487-6FED4860E7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Sheet1!$A$4:$A$14</c:f>
              <c:strCache>
                <c:ptCount val="11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</c:strCache>
            </c:strRef>
          </c:cat>
          <c:val>
            <c:numRef>
              <c:f>Sheet1!$B$4:$B$14</c:f>
              <c:numCache>
                <c:formatCode>General</c:formatCode>
                <c:ptCount val="11"/>
                <c:pt idx="0">
                  <c:v>35.71</c:v>
                </c:pt>
                <c:pt idx="1">
                  <c:v>35.68</c:v>
                </c:pt>
                <c:pt idx="2">
                  <c:v>33.840000000000003</c:v>
                </c:pt>
                <c:pt idx="3">
                  <c:v>33.409999999999997</c:v>
                </c:pt>
                <c:pt idx="4">
                  <c:v>33.630000000000003</c:v>
                </c:pt>
                <c:pt idx="5">
                  <c:v>34.61</c:v>
                </c:pt>
                <c:pt idx="6">
                  <c:v>33.99</c:v>
                </c:pt>
                <c:pt idx="7">
                  <c:v>34.119999999999997</c:v>
                </c:pt>
                <c:pt idx="8">
                  <c:v>34.69</c:v>
                </c:pt>
                <c:pt idx="9">
                  <c:v>36.54</c:v>
                </c:pt>
                <c:pt idx="10">
                  <c:v>36.619999999999997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FA-5A47-AB09-953D0BF8B0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Cray MPICH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Sheet1!$A$4:$A$14</c:f>
              <c:strCache>
                <c:ptCount val="11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</c:strCache>
            </c:strRef>
          </c:cat>
          <c:val>
            <c:numRef>
              <c:f>Sheet1!$C$4:$C$14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FA-5A47-AB09-953D0BF8B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234528"/>
        <c:axId val="968236176"/>
      </c:lineChart>
      <c:catAx>
        <c:axId val="968234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6176"/>
        <c:crosses val="autoZero"/>
        <c:auto val="1"/>
        <c:lblAlgn val="ctr"/>
        <c:lblOffset val="0"/>
        <c:noMultiLvlLbl val="0"/>
      </c:catAx>
      <c:valAx>
        <c:axId val="968236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Latency (us) </a:t>
                </a:r>
              </a:p>
            </c:rich>
          </c:tx>
          <c:layout>
            <c:manualLayout>
              <c:xMode val="edge"/>
              <c:yMode val="edge"/>
              <c:x val="1.4794400699912509E-3"/>
              <c:y val="0.264482720909886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4528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5433894691036457"/>
          <c:y val="4.6783767111061692E-2"/>
          <c:w val="0.79479618967923193"/>
          <c:h val="0.187860751123881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37270341207349"/>
          <c:y val="3.931722076407116E-2"/>
          <c:w val="0.82501421697287824"/>
          <c:h val="0.767229512977544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noFill/>
              <a:ln w="25400">
                <a:solidFill>
                  <a:srgbClr val="70AE47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6.1103269514956933E-2"/>
                  <c:y val="0.337738601926584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0AE4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6C-F048-9F0C-7BC1AFB65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Sheet1!$A$15:$A$22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Sheet1!$B$15:$B$22</c:f>
              <c:numCache>
                <c:formatCode>General</c:formatCode>
                <c:ptCount val="8"/>
                <c:pt idx="0">
                  <c:v>36.94</c:v>
                </c:pt>
                <c:pt idx="1">
                  <c:v>37.17</c:v>
                </c:pt>
                <c:pt idx="2">
                  <c:v>38.869999999999997</c:v>
                </c:pt>
                <c:pt idx="3">
                  <c:v>48.82</c:v>
                </c:pt>
                <c:pt idx="4">
                  <c:v>68.45</c:v>
                </c:pt>
                <c:pt idx="5">
                  <c:v>67.89</c:v>
                </c:pt>
                <c:pt idx="6">
                  <c:v>83.67</c:v>
                </c:pt>
                <c:pt idx="7">
                  <c:v>125.09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E4-2640-B4C6-64581C45AD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Cray MPICH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Sheet1!$A$15:$A$22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Sheet1!$C$15:$C$22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E4-2640-B4C6-64581C45A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234528"/>
        <c:axId val="968236176"/>
      </c:lineChart>
      <c:catAx>
        <c:axId val="968234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6176"/>
        <c:crosses val="autoZero"/>
        <c:auto val="1"/>
        <c:lblAlgn val="ctr"/>
        <c:lblOffset val="0"/>
        <c:noMultiLvlLbl val="0"/>
      </c:catAx>
      <c:valAx>
        <c:axId val="968236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Latency (us) </a:t>
                </a:r>
              </a:p>
            </c:rich>
          </c:tx>
          <c:layout>
            <c:manualLayout>
              <c:xMode val="edge"/>
              <c:yMode val="edge"/>
              <c:x val="1.4794400699912509E-3"/>
              <c:y val="0.264482720909886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4528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5433894691036457"/>
          <c:y val="4.6783767111061692E-2"/>
          <c:w val="0.52182316902689707"/>
          <c:h val="0.11107659316762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37270341207349"/>
          <c:y val="3.931722076407116E-2"/>
          <c:w val="0.82501421697287824"/>
          <c:h val="0.767229512977544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noFill/>
              <a:ln w="25400">
                <a:solidFill>
                  <a:srgbClr val="70AE47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0.18557289260098034"/>
                  <c:y val="8.18760247094750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0AE4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AC-8943-9CE8-0724BC8B67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Sheet1!$A$4:$A$14</c:f>
              <c:strCache>
                <c:ptCount val="11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</c:strCache>
            </c:strRef>
          </c:cat>
          <c:val>
            <c:numRef>
              <c:f>Sheet1!$B$4:$B$14</c:f>
              <c:numCache>
                <c:formatCode>General</c:formatCode>
                <c:ptCount val="11"/>
                <c:pt idx="0">
                  <c:v>28.05</c:v>
                </c:pt>
                <c:pt idx="1">
                  <c:v>27.56</c:v>
                </c:pt>
                <c:pt idx="2">
                  <c:v>28.41</c:v>
                </c:pt>
                <c:pt idx="3">
                  <c:v>28.89</c:v>
                </c:pt>
                <c:pt idx="4">
                  <c:v>24.65</c:v>
                </c:pt>
                <c:pt idx="5">
                  <c:v>24.93</c:v>
                </c:pt>
                <c:pt idx="6">
                  <c:v>25.72</c:v>
                </c:pt>
                <c:pt idx="7">
                  <c:v>26.89</c:v>
                </c:pt>
                <c:pt idx="8">
                  <c:v>26.45</c:v>
                </c:pt>
                <c:pt idx="9">
                  <c:v>27.13</c:v>
                </c:pt>
                <c:pt idx="10">
                  <c:v>29.21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37-EE40-9FA4-6FC437A6E3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Cray MPICH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Sheet1!$A$4:$A$14</c:f>
              <c:strCache>
                <c:ptCount val="11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</c:strCache>
            </c:strRef>
          </c:cat>
          <c:val>
            <c:numRef>
              <c:f>Sheet1!$C$4:$C$14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85-D14E-9684-E05D65B7B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234528"/>
        <c:axId val="968236176"/>
      </c:lineChart>
      <c:catAx>
        <c:axId val="968234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6176"/>
        <c:crosses val="autoZero"/>
        <c:auto val="1"/>
        <c:lblAlgn val="ctr"/>
        <c:lblOffset val="0"/>
        <c:noMultiLvlLbl val="0"/>
      </c:catAx>
      <c:valAx>
        <c:axId val="968236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Latency (us) </a:t>
                </a:r>
              </a:p>
            </c:rich>
          </c:tx>
          <c:layout>
            <c:manualLayout>
              <c:xMode val="edge"/>
              <c:yMode val="edge"/>
              <c:x val="1.4794400699912509E-3"/>
              <c:y val="0.264482720909886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4528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5433894691036457"/>
          <c:y val="4.6783767111061692E-2"/>
          <c:w val="0.79479618967923193"/>
          <c:h val="0.187860751123881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37270341207349"/>
          <c:y val="3.931722076407116E-2"/>
          <c:w val="0.82501421697287824"/>
          <c:h val="0.767229512977544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noFill/>
              <a:ln w="25400">
                <a:solidFill>
                  <a:srgbClr val="70AE47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9.2786446300490169E-2"/>
                  <c:y val="0.445200884357770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0AE4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85-B048-BD13-56D38151A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Sheet1!$A$15:$A$22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Sheet1!$B$15:$B$22</c:f>
              <c:numCache>
                <c:formatCode>General</c:formatCode>
                <c:ptCount val="8"/>
                <c:pt idx="0">
                  <c:v>31.35</c:v>
                </c:pt>
                <c:pt idx="1">
                  <c:v>34.99</c:v>
                </c:pt>
                <c:pt idx="2">
                  <c:v>35.22</c:v>
                </c:pt>
                <c:pt idx="3">
                  <c:v>35.72</c:v>
                </c:pt>
                <c:pt idx="4">
                  <c:v>36.08</c:v>
                </c:pt>
                <c:pt idx="5">
                  <c:v>38.130000000000003</c:v>
                </c:pt>
                <c:pt idx="6">
                  <c:v>58.19</c:v>
                </c:pt>
                <c:pt idx="7">
                  <c:v>75.33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59-F045-BEB8-5588B3153E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Cray MPICH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Sheet1!$A$15:$A$22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Sheet1!$C$15:$C$22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59-F045-BEB8-5588B3153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234528"/>
        <c:axId val="968236176"/>
      </c:lineChart>
      <c:catAx>
        <c:axId val="968234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6176"/>
        <c:crosses val="autoZero"/>
        <c:auto val="1"/>
        <c:lblAlgn val="ctr"/>
        <c:lblOffset val="0"/>
        <c:noMultiLvlLbl val="0"/>
      </c:catAx>
      <c:valAx>
        <c:axId val="968236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Latency (us) </a:t>
                </a:r>
              </a:p>
            </c:rich>
          </c:tx>
          <c:layout>
            <c:manualLayout>
              <c:xMode val="edge"/>
              <c:yMode val="edge"/>
              <c:x val="1.4794400699912509E-3"/>
              <c:y val="0.264482720909886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4528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5433894691036457"/>
          <c:y val="4.6783767111061692E-2"/>
          <c:w val="0.52182316902689707"/>
          <c:h val="0.11107659316762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37270341207349"/>
          <c:y val="3.931722076407116E-2"/>
          <c:w val="0.82501421697287824"/>
          <c:h val="0.767229512977544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noFill/>
              <a:ln w="25400">
                <a:solidFill>
                  <a:srgbClr val="70AE47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131542028054754E-2"/>
                  <c:y val="-0.199572810229345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0AE4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44-454D-946D-1F36457015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Sheet1!$A$4:$A$14</c:f>
              <c:strCache>
                <c:ptCount val="11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</c:strCache>
            </c:strRef>
          </c:cat>
          <c:val>
            <c:numRef>
              <c:f>Sheet1!$B$4:$B$14</c:f>
              <c:numCache>
                <c:formatCode>General</c:formatCode>
                <c:ptCount val="11"/>
                <c:pt idx="0">
                  <c:v>1.31</c:v>
                </c:pt>
                <c:pt idx="1">
                  <c:v>1.29</c:v>
                </c:pt>
                <c:pt idx="2">
                  <c:v>1.33</c:v>
                </c:pt>
                <c:pt idx="3">
                  <c:v>1.49</c:v>
                </c:pt>
                <c:pt idx="4">
                  <c:v>1.5</c:v>
                </c:pt>
                <c:pt idx="5">
                  <c:v>1.74</c:v>
                </c:pt>
                <c:pt idx="6">
                  <c:v>1.92</c:v>
                </c:pt>
                <c:pt idx="7">
                  <c:v>2.14</c:v>
                </c:pt>
                <c:pt idx="8">
                  <c:v>2.85</c:v>
                </c:pt>
                <c:pt idx="9">
                  <c:v>3.74</c:v>
                </c:pt>
                <c:pt idx="10">
                  <c:v>5.95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FA-5A47-AB09-953D0BF8B0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Cray MPICH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Sheet1!$A$4:$A$14</c:f>
              <c:strCache>
                <c:ptCount val="11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</c:strCache>
            </c:strRef>
          </c:cat>
          <c:val>
            <c:numRef>
              <c:f>Sheet1!$C$4:$C$14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FA-5A47-AB09-953D0BF8B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234528"/>
        <c:axId val="968236176"/>
      </c:lineChart>
      <c:catAx>
        <c:axId val="968234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6176"/>
        <c:crosses val="autoZero"/>
        <c:auto val="1"/>
        <c:lblAlgn val="ctr"/>
        <c:lblOffset val="0"/>
        <c:noMultiLvlLbl val="0"/>
      </c:catAx>
      <c:valAx>
        <c:axId val="968236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Latency (us) </a:t>
                </a:r>
              </a:p>
            </c:rich>
          </c:tx>
          <c:layout>
            <c:manualLayout>
              <c:xMode val="edge"/>
              <c:yMode val="edge"/>
              <c:x val="1.4794400699912509E-3"/>
              <c:y val="0.264482720909886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4528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5433894691036457"/>
          <c:y val="4.6783767111061692E-2"/>
          <c:w val="0.79479618967923193"/>
          <c:h val="0.187860751123881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37270341207349"/>
          <c:y val="3.931722076407116E-2"/>
          <c:w val="0.82501421697287824"/>
          <c:h val="0.767229512977544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noFill/>
              <a:ln w="25400">
                <a:solidFill>
                  <a:srgbClr val="70AE47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0.15162663175933758"/>
                  <c:y val="2.0469006177368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2D-AF4D-8375-21F364BCB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70AE4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Sheet1!$A$15:$A$22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Sheet1!$B$15:$B$22</c:f>
              <c:numCache>
                <c:formatCode>General</c:formatCode>
                <c:ptCount val="8"/>
                <c:pt idx="0">
                  <c:v>10.68</c:v>
                </c:pt>
                <c:pt idx="1">
                  <c:v>21.35</c:v>
                </c:pt>
                <c:pt idx="2">
                  <c:v>43.92</c:v>
                </c:pt>
                <c:pt idx="3">
                  <c:v>95.26</c:v>
                </c:pt>
                <c:pt idx="4">
                  <c:v>198.69</c:v>
                </c:pt>
                <c:pt idx="5">
                  <c:v>396.81</c:v>
                </c:pt>
                <c:pt idx="6">
                  <c:v>793.02</c:v>
                </c:pt>
                <c:pt idx="7">
                  <c:v>1583.33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E4-2640-B4C6-64581C45AD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Cray MPICH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Sheet1!$A$15:$A$22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Sheet1!$C$15:$C$22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E4-2640-B4C6-64581C45A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234528"/>
        <c:axId val="968236176"/>
      </c:lineChart>
      <c:catAx>
        <c:axId val="968234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6176"/>
        <c:crosses val="autoZero"/>
        <c:auto val="1"/>
        <c:lblAlgn val="ctr"/>
        <c:lblOffset val="0"/>
        <c:noMultiLvlLbl val="0"/>
      </c:catAx>
      <c:valAx>
        <c:axId val="968236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Latency (us) </a:t>
                </a:r>
              </a:p>
            </c:rich>
          </c:tx>
          <c:layout>
            <c:manualLayout>
              <c:xMode val="edge"/>
              <c:yMode val="edge"/>
              <c:x val="1.4794400699912509E-3"/>
              <c:y val="0.264482720909886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4528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5433894691036457"/>
          <c:y val="4.6783767111061692E-2"/>
          <c:w val="0.52182316902689707"/>
          <c:h val="0.11107659316762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37270341207349"/>
          <c:y val="3.931722076407116E-2"/>
          <c:w val="0.82501421697287824"/>
          <c:h val="0.767229512977544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noFill/>
              <a:ln w="25400">
                <a:solidFill>
                  <a:srgbClr val="70AE47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0.2693070026770325"/>
                  <c:y val="0.138165791697239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0AE4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8B-CE41-B099-0B1AF0D11E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Sheet1!$A$15:$A$24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Sheet1!$B$15:$B$24</c:f>
              <c:numCache>
                <c:formatCode>General</c:formatCode>
                <c:ptCount val="10"/>
                <c:pt idx="0">
                  <c:v>49.21</c:v>
                </c:pt>
                <c:pt idx="1">
                  <c:v>61.45</c:v>
                </c:pt>
                <c:pt idx="2">
                  <c:v>75.180000000000007</c:v>
                </c:pt>
                <c:pt idx="3">
                  <c:v>101.84</c:v>
                </c:pt>
                <c:pt idx="4">
                  <c:v>148.63</c:v>
                </c:pt>
                <c:pt idx="5">
                  <c:v>216.28</c:v>
                </c:pt>
                <c:pt idx="6">
                  <c:v>355.84</c:v>
                </c:pt>
                <c:pt idx="7">
                  <c:v>608.15</c:v>
                </c:pt>
                <c:pt idx="8">
                  <c:v>923.8</c:v>
                </c:pt>
                <c:pt idx="9">
                  <c:v>1393.95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59-F045-BEB8-5588B3153E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Cray MPICH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Sheet1!$A$15:$A$24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Sheet1!$C$15:$C$24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59-F045-BEB8-5588B3153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234528"/>
        <c:axId val="968236176"/>
      </c:lineChart>
      <c:catAx>
        <c:axId val="968234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6176"/>
        <c:crosses val="autoZero"/>
        <c:auto val="1"/>
        <c:lblAlgn val="ctr"/>
        <c:lblOffset val="0"/>
        <c:noMultiLvlLbl val="0"/>
      </c:catAx>
      <c:valAx>
        <c:axId val="968236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Latency (us) </a:t>
                </a:r>
              </a:p>
            </c:rich>
          </c:tx>
          <c:layout>
            <c:manualLayout>
              <c:xMode val="edge"/>
              <c:yMode val="edge"/>
              <c:x val="1.4794400699912509E-3"/>
              <c:y val="0.264482720909886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4528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5433894691036457"/>
          <c:y val="4.6783767111061692E-2"/>
          <c:w val="0.52182316902689707"/>
          <c:h val="0.11107659316762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37270341207349"/>
          <c:y val="3.931722076407116E-2"/>
          <c:w val="0.82501421697287824"/>
          <c:h val="0.76722951297754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</c:v>
                </c:pt>
              </c:strCache>
            </c:strRef>
          </c:tx>
          <c:spPr>
            <a:solidFill>
              <a:srgbClr val="70AE47"/>
            </a:solidFill>
            <a:ln>
              <a:solidFill>
                <a:srgbClr val="70AE47"/>
              </a:solidFill>
              <a:prstDash val="solid"/>
            </a:ln>
            <a:effectLst/>
          </c:spPr>
          <c:invertIfNegative val="0"/>
          <c:cat>
            <c:strRef>
              <c:f>Sheet1!$A$4:$A$14</c:f>
              <c:strCache>
                <c:ptCount val="11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</c:strCache>
            </c:strRef>
          </c:cat>
          <c:val>
            <c:numRef>
              <c:f>Sheet1!$B$4:$B$14</c:f>
              <c:numCache>
                <c:formatCode>General</c:formatCode>
                <c:ptCount val="11"/>
                <c:pt idx="0">
                  <c:v>0.23</c:v>
                </c:pt>
                <c:pt idx="1">
                  <c:v>0.46</c:v>
                </c:pt>
                <c:pt idx="2">
                  <c:v>0.92</c:v>
                </c:pt>
                <c:pt idx="3">
                  <c:v>1.87</c:v>
                </c:pt>
                <c:pt idx="4">
                  <c:v>3.73</c:v>
                </c:pt>
                <c:pt idx="5">
                  <c:v>7.45</c:v>
                </c:pt>
                <c:pt idx="6">
                  <c:v>14.87</c:v>
                </c:pt>
                <c:pt idx="7">
                  <c:v>29.02</c:v>
                </c:pt>
                <c:pt idx="8">
                  <c:v>58.49</c:v>
                </c:pt>
                <c:pt idx="9">
                  <c:v>113.7</c:v>
                </c:pt>
                <c:pt idx="10">
                  <c:v>224.98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0-414B-A45D-A7122DA5AB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Cray MPICH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Sheet1!$A$4:$A$14</c:f>
              <c:strCache>
                <c:ptCount val="11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</c:strCache>
            </c:strRef>
          </c:cat>
          <c:val>
            <c:numRef>
              <c:f>Sheet1!$C$4:$C$14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1-2670-414B-A45D-A7122DA5A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234528"/>
        <c:axId val="968236176"/>
      </c:barChart>
      <c:catAx>
        <c:axId val="968234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6176"/>
        <c:crosses val="autoZero"/>
        <c:auto val="1"/>
        <c:lblAlgn val="ctr"/>
        <c:lblOffset val="0"/>
        <c:noMultiLvlLbl val="0"/>
      </c:catAx>
      <c:valAx>
        <c:axId val="968236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Bandwidth (MB/s)</a:t>
                </a:r>
              </a:p>
            </c:rich>
          </c:tx>
          <c:layout>
            <c:manualLayout>
              <c:xMode val="edge"/>
              <c:yMode val="edge"/>
              <c:x val="1.9584052278310872E-2"/>
              <c:y val="0.146785741483704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4528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5433894691036457"/>
          <c:y val="4.6783767111061692E-2"/>
          <c:w val="0.46902185408596264"/>
          <c:h val="0.11107659316762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37270341207349"/>
          <c:y val="3.931722076407116E-2"/>
          <c:w val="0.82501421697287824"/>
          <c:h val="0.76722951297754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</c:v>
                </c:pt>
              </c:strCache>
            </c:strRef>
          </c:tx>
          <c:spPr>
            <a:solidFill>
              <a:srgbClr val="70AE47"/>
            </a:solidFill>
            <a:ln>
              <a:solidFill>
                <a:srgbClr val="70AE47"/>
              </a:solidFill>
              <a:prstDash val="solid"/>
            </a:ln>
            <a:effectLst/>
          </c:spPr>
          <c:invertIfNegative val="0"/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B3-9244-A585-5C4BC0F6B2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70AE4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Sheet1!$A$15:$A$24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Sheet1!$B$15:$B$24</c:f>
              <c:numCache>
                <c:formatCode>General</c:formatCode>
                <c:ptCount val="10"/>
                <c:pt idx="0">
                  <c:v>411.59</c:v>
                </c:pt>
                <c:pt idx="1">
                  <c:v>742.07</c:v>
                </c:pt>
                <c:pt idx="2">
                  <c:v>1298.79</c:v>
                </c:pt>
                <c:pt idx="3">
                  <c:v>1851.01</c:v>
                </c:pt>
                <c:pt idx="4">
                  <c:v>2305.44</c:v>
                </c:pt>
                <c:pt idx="5">
                  <c:v>2509.2800000000002</c:v>
                </c:pt>
                <c:pt idx="6">
                  <c:v>2681.2</c:v>
                </c:pt>
                <c:pt idx="7">
                  <c:v>3025.41</c:v>
                </c:pt>
                <c:pt idx="8">
                  <c:v>3955.47</c:v>
                </c:pt>
                <c:pt idx="9">
                  <c:v>4215.3999999999996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6-E94F-9758-C995DB6F1E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Cray MPICH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Sheet1!$A$15:$A$24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Sheet1!$C$15:$C$24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45E6-E94F-9758-C995DB6F1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234528"/>
        <c:axId val="968236176"/>
      </c:barChart>
      <c:catAx>
        <c:axId val="968234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6176"/>
        <c:crosses val="autoZero"/>
        <c:auto val="1"/>
        <c:lblAlgn val="ctr"/>
        <c:lblOffset val="0"/>
        <c:noMultiLvlLbl val="0"/>
      </c:catAx>
      <c:valAx>
        <c:axId val="968236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Bandwidth (MB/s)</a:t>
                </a:r>
              </a:p>
            </c:rich>
          </c:tx>
          <c:layout>
            <c:manualLayout>
              <c:xMode val="edge"/>
              <c:yMode val="edge"/>
              <c:x val="0"/>
              <c:y val="0.116082232217651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4528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5433894691036457"/>
          <c:y val="4.6783767111061692E-2"/>
          <c:w val="0.46902185408596264"/>
          <c:h val="0.11107659316762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37270341207349"/>
          <c:y val="3.931722076407116E-2"/>
          <c:w val="0.82501421697287824"/>
          <c:h val="0.767229512977544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noFill/>
              <a:ln w="25400">
                <a:solidFill>
                  <a:srgbClr val="70AE47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0.1471004636471186"/>
                  <c:y val="6.6524270076448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92-8044-BBA3-E2FE6ADA4B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70AE4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Sheet1!$A$4:$A$14</c:f>
              <c:strCache>
                <c:ptCount val="11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</c:strCache>
            </c:strRef>
          </c:cat>
          <c:val>
            <c:numRef>
              <c:f>Sheet1!$B$4:$B$14</c:f>
              <c:numCache>
                <c:formatCode>General</c:formatCode>
                <c:ptCount val="11"/>
                <c:pt idx="0">
                  <c:v>30.4</c:v>
                </c:pt>
                <c:pt idx="1">
                  <c:v>29.34</c:v>
                </c:pt>
                <c:pt idx="2">
                  <c:v>26.51</c:v>
                </c:pt>
                <c:pt idx="3">
                  <c:v>26.5</c:v>
                </c:pt>
                <c:pt idx="4">
                  <c:v>26.57</c:v>
                </c:pt>
                <c:pt idx="5">
                  <c:v>27.26</c:v>
                </c:pt>
                <c:pt idx="6">
                  <c:v>27.08</c:v>
                </c:pt>
                <c:pt idx="7">
                  <c:v>27.76</c:v>
                </c:pt>
                <c:pt idx="8">
                  <c:v>28.09</c:v>
                </c:pt>
                <c:pt idx="9">
                  <c:v>28.74</c:v>
                </c:pt>
                <c:pt idx="10">
                  <c:v>30.24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37-EE40-9FA4-6FC437A6E3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Cray MPICH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Sheet1!$A$4:$A$14</c:f>
              <c:strCache>
                <c:ptCount val="11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</c:strCache>
            </c:strRef>
          </c:cat>
          <c:val>
            <c:numRef>
              <c:f>Sheet1!$C$4:$C$14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85-D14E-9684-E05D65B7B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234528"/>
        <c:axId val="968236176"/>
      </c:lineChart>
      <c:catAx>
        <c:axId val="968234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6176"/>
        <c:crosses val="autoZero"/>
        <c:auto val="1"/>
        <c:lblAlgn val="ctr"/>
        <c:lblOffset val="0"/>
        <c:noMultiLvlLbl val="0"/>
      </c:catAx>
      <c:valAx>
        <c:axId val="968236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Latency (us) </a:t>
                </a:r>
              </a:p>
            </c:rich>
          </c:tx>
          <c:layout>
            <c:manualLayout>
              <c:xMode val="edge"/>
              <c:yMode val="edge"/>
              <c:x val="1.4794400699912509E-3"/>
              <c:y val="0.264482720909886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4528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5433894691036457"/>
          <c:y val="4.6783767111061692E-2"/>
          <c:w val="0.79479618967923193"/>
          <c:h val="0.187860751123881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37270341207349"/>
          <c:y val="3.931722076407116E-2"/>
          <c:w val="0.82501421697287824"/>
          <c:h val="0.767229512977544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noFill/>
              <a:ln w="25400">
                <a:solidFill>
                  <a:srgbClr val="70AE47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0.24441307805982782"/>
                  <c:y val="5.11725154434219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0AE4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DD-7843-B083-7A166F0139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Sheet1!$A$15:$A$22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Sheet1!$B$15:$B$22</c:f>
              <c:numCache>
                <c:formatCode>General</c:formatCode>
                <c:ptCount val="8"/>
                <c:pt idx="0">
                  <c:v>32.72</c:v>
                </c:pt>
                <c:pt idx="1">
                  <c:v>36.94</c:v>
                </c:pt>
                <c:pt idx="2">
                  <c:v>37.19</c:v>
                </c:pt>
                <c:pt idx="3">
                  <c:v>37.42</c:v>
                </c:pt>
                <c:pt idx="4">
                  <c:v>37.880000000000003</c:v>
                </c:pt>
                <c:pt idx="5">
                  <c:v>39.200000000000003</c:v>
                </c:pt>
                <c:pt idx="6">
                  <c:v>61.8</c:v>
                </c:pt>
                <c:pt idx="7">
                  <c:v>85.22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59-F045-BEB8-5588B3153E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Cray MPICH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Sheet1!$A$15:$A$22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Sheet1!$C$15:$C$22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59-F045-BEB8-5588B3153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234528"/>
        <c:axId val="968236176"/>
      </c:lineChart>
      <c:catAx>
        <c:axId val="968234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6176"/>
        <c:crosses val="autoZero"/>
        <c:auto val="1"/>
        <c:lblAlgn val="ctr"/>
        <c:lblOffset val="0"/>
        <c:noMultiLvlLbl val="0"/>
      </c:catAx>
      <c:valAx>
        <c:axId val="968236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Latency (us) </a:t>
                </a:r>
              </a:p>
            </c:rich>
          </c:tx>
          <c:layout>
            <c:manualLayout>
              <c:xMode val="edge"/>
              <c:yMode val="edge"/>
              <c:x val="1.4794400699912509E-3"/>
              <c:y val="0.264482720909886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4528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5433894691036457"/>
          <c:y val="4.6783767111061692E-2"/>
          <c:w val="0.52182316902689707"/>
          <c:h val="0.11107659316762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37270341207349"/>
          <c:y val="3.931722076407116E-2"/>
          <c:w val="0.82501421697287824"/>
          <c:h val="0.767229512977544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noFill/>
              <a:ln w="25400">
                <a:solidFill>
                  <a:srgbClr val="70AE47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0.1471004636471186"/>
                  <c:y val="0.158634797874607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0AE4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FD-544D-A516-B905385A2D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Sheet1!$A$4:$A$14</c:f>
              <c:strCache>
                <c:ptCount val="11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</c:strCache>
            </c:strRef>
          </c:cat>
          <c:val>
            <c:numRef>
              <c:f>Sheet1!$B$4:$B$14</c:f>
              <c:numCache>
                <c:formatCode>General</c:formatCode>
                <c:ptCount val="11"/>
                <c:pt idx="0">
                  <c:v>32.92</c:v>
                </c:pt>
                <c:pt idx="1">
                  <c:v>32.549999999999997</c:v>
                </c:pt>
                <c:pt idx="2">
                  <c:v>29.61</c:v>
                </c:pt>
                <c:pt idx="3">
                  <c:v>29.62</c:v>
                </c:pt>
                <c:pt idx="4">
                  <c:v>29.59</c:v>
                </c:pt>
                <c:pt idx="5">
                  <c:v>30</c:v>
                </c:pt>
                <c:pt idx="6">
                  <c:v>29.33</c:v>
                </c:pt>
                <c:pt idx="7">
                  <c:v>29.38</c:v>
                </c:pt>
                <c:pt idx="8">
                  <c:v>29.41</c:v>
                </c:pt>
                <c:pt idx="9">
                  <c:v>29.41</c:v>
                </c:pt>
                <c:pt idx="10">
                  <c:v>29.56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FA-5A47-AB09-953D0BF8B0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Cray MPICH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Sheet1!$A$4:$A$14</c:f>
              <c:strCache>
                <c:ptCount val="11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</c:strCache>
            </c:strRef>
          </c:cat>
          <c:val>
            <c:numRef>
              <c:f>Sheet1!$C$4:$C$14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FA-5A47-AB09-953D0BF8B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234528"/>
        <c:axId val="968236176"/>
      </c:lineChart>
      <c:catAx>
        <c:axId val="968234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6176"/>
        <c:crosses val="autoZero"/>
        <c:auto val="1"/>
        <c:lblAlgn val="ctr"/>
        <c:lblOffset val="0"/>
        <c:noMultiLvlLbl val="0"/>
      </c:catAx>
      <c:valAx>
        <c:axId val="968236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Latency (us) </a:t>
                </a:r>
              </a:p>
            </c:rich>
          </c:tx>
          <c:layout>
            <c:manualLayout>
              <c:xMode val="edge"/>
              <c:yMode val="edge"/>
              <c:x val="1.4794400699912509E-3"/>
              <c:y val="0.264482720909886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4528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5433894691036457"/>
          <c:y val="4.6783767111061692E-2"/>
          <c:w val="0.79479618967923193"/>
          <c:h val="0.187860751123881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37270341207349"/>
          <c:y val="3.931722076407116E-2"/>
          <c:w val="0.82501421697287824"/>
          <c:h val="0.767229512977544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noFill/>
              <a:ln w="25400">
                <a:solidFill>
                  <a:srgbClr val="70AE47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0.17878364043265194"/>
                  <c:y val="-6.14070185321063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0AE4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80-FF43-8934-FFB606D7F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Sheet1!$A$15:$A$22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Sheet1!$B$15:$B$22</c:f>
              <c:numCache>
                <c:formatCode>General</c:formatCode>
                <c:ptCount val="8"/>
                <c:pt idx="0">
                  <c:v>29.83</c:v>
                </c:pt>
                <c:pt idx="1">
                  <c:v>32.4</c:v>
                </c:pt>
                <c:pt idx="2">
                  <c:v>34.979999999999997</c:v>
                </c:pt>
                <c:pt idx="3">
                  <c:v>41.06</c:v>
                </c:pt>
                <c:pt idx="4">
                  <c:v>54.31</c:v>
                </c:pt>
                <c:pt idx="5">
                  <c:v>76.28</c:v>
                </c:pt>
                <c:pt idx="6">
                  <c:v>119.47</c:v>
                </c:pt>
                <c:pt idx="7">
                  <c:v>149.43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E4-2640-B4C6-64581C45AD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Cray MPICH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Sheet1!$A$15:$A$22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Sheet1!$C$15:$C$22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E4-2640-B4C6-64581C45A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234528"/>
        <c:axId val="968236176"/>
      </c:lineChart>
      <c:catAx>
        <c:axId val="968234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6176"/>
        <c:crosses val="autoZero"/>
        <c:auto val="1"/>
        <c:lblAlgn val="ctr"/>
        <c:lblOffset val="0"/>
        <c:noMultiLvlLbl val="0"/>
      </c:catAx>
      <c:valAx>
        <c:axId val="968236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Latency (us) </a:t>
                </a:r>
              </a:p>
            </c:rich>
          </c:tx>
          <c:layout>
            <c:manualLayout>
              <c:xMode val="edge"/>
              <c:yMode val="edge"/>
              <c:x val="1.4794400699912509E-3"/>
              <c:y val="0.264482720909886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4528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5433894691036457"/>
          <c:y val="4.6783767111061692E-2"/>
          <c:w val="0.52182316902689707"/>
          <c:h val="0.11107659316762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37270341207349"/>
          <c:y val="3.931722076407116E-2"/>
          <c:w val="0.82501421697287824"/>
          <c:h val="0.767229512977544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MVAPICH-PLUS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noFill/>
              <a:ln w="25400">
                <a:solidFill>
                  <a:srgbClr val="70AE47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9.7312614412709234E-2"/>
                  <c:y val="0.117696785519870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0AE4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F7-CF48-8246-AAC803DFF9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Sheet1!$A$4:$A$14</c:f>
              <c:strCache>
                <c:ptCount val="11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</c:strCache>
            </c:strRef>
          </c:cat>
          <c:val>
            <c:numRef>
              <c:f>Sheet1!$B$4:$B$14</c:f>
              <c:numCache>
                <c:formatCode>General</c:formatCode>
                <c:ptCount val="11"/>
                <c:pt idx="0">
                  <c:v>25.32</c:v>
                </c:pt>
                <c:pt idx="1">
                  <c:v>24.65</c:v>
                </c:pt>
                <c:pt idx="2">
                  <c:v>22.24</c:v>
                </c:pt>
                <c:pt idx="3">
                  <c:v>22.29</c:v>
                </c:pt>
                <c:pt idx="4">
                  <c:v>22.23</c:v>
                </c:pt>
                <c:pt idx="5">
                  <c:v>22.87</c:v>
                </c:pt>
                <c:pt idx="6">
                  <c:v>22.25</c:v>
                </c:pt>
                <c:pt idx="7">
                  <c:v>22.32</c:v>
                </c:pt>
                <c:pt idx="8">
                  <c:v>22.59</c:v>
                </c:pt>
                <c:pt idx="9">
                  <c:v>22.94</c:v>
                </c:pt>
                <c:pt idx="10">
                  <c:v>23.5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37-EE40-9FA4-6FC437A6E3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Cray MPICH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Sheet1!$A$4:$A$14</c:f>
              <c:strCache>
                <c:ptCount val="11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</c:strCache>
            </c:strRef>
          </c:cat>
          <c:val>
            <c:numRef>
              <c:f>Sheet1!$C$4:$C$14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85-D14E-9684-E05D65B7B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234528"/>
        <c:axId val="968236176"/>
      </c:lineChart>
      <c:catAx>
        <c:axId val="968234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6176"/>
        <c:crosses val="autoZero"/>
        <c:auto val="1"/>
        <c:lblAlgn val="ctr"/>
        <c:lblOffset val="0"/>
        <c:noMultiLvlLbl val="0"/>
      </c:catAx>
      <c:valAx>
        <c:axId val="968236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Latency (us) </a:t>
                </a:r>
              </a:p>
            </c:rich>
          </c:tx>
          <c:layout>
            <c:manualLayout>
              <c:xMode val="edge"/>
              <c:yMode val="edge"/>
              <c:x val="1.4794400699912509E-3"/>
              <c:y val="0.264482720909886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4528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5433894691036457"/>
          <c:y val="4.6783767111061692E-2"/>
          <c:w val="0.79479618967923193"/>
          <c:h val="0.187860751123881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31F6D-8E8A-4941-B7D7-88114F6E84E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16212-57DD-4748-8DFC-2CB6B0886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5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96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16212-57DD-4748-8DFC-2CB6B08868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81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1638" y="696913"/>
            <a:ext cx="618331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016C7F-A4D0-9944-A9F8-6658D4A313DF}" type="slidenum">
              <a:rPr lang="zh-CN" altLang="en-US">
                <a:cs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zh-CN" dirty="0"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5830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1638" y="696913"/>
            <a:ext cx="618331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016C7F-A4D0-9944-A9F8-6658D4A313DF}" type="slidenum">
              <a:rPr lang="zh-CN" altLang="en-US">
                <a:cs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zh-CN" dirty="0"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8000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1638" y="696913"/>
            <a:ext cx="618331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016C7F-A4D0-9944-A9F8-6658D4A313DF}" type="slidenum">
              <a:rPr lang="zh-CN" altLang="en-US">
                <a:cs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zh-CN" dirty="0"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8237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1638" y="696913"/>
            <a:ext cx="618331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016C7F-A4D0-9944-A9F8-6658D4A313DF}" type="slidenum">
              <a:rPr lang="zh-CN" altLang="en-US">
                <a:cs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zh-CN" dirty="0"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2320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16212-57DD-4748-8DFC-2CB6B08868F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36466-1189-5646-A6E0-523F6CC2C6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3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36466-1189-5646-A6E0-523F6CC2C6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22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16212-57DD-4748-8DFC-2CB6B08868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62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CA7853-FEA0-404D-A28E-1EBB2C87A31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42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36466-1189-5646-A6E0-523F6CC2C6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05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81AE-152F-4033-8F6D-866B1204169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48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36466-1189-5646-A6E0-523F6CC2C6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12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36466-1189-5646-A6E0-523F6CC2C6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1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6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241596"/>
            <a:ext cx="10942040" cy="151631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67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557" name="Rectangle 29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879286" y="4106488"/>
            <a:ext cx="5198225" cy="1752600"/>
          </a:xfrm>
        </p:spPr>
        <p:txBody>
          <a:bodyPr/>
          <a:lstStyle>
            <a:lvl1pPr marL="0" indent="0" algn="ctr">
              <a:buFontTx/>
              <a:buNone/>
              <a:defRPr sz="2133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Presenter Information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0" y="6783583"/>
            <a:ext cx="12192000" cy="74455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sz="2400" dirty="0">
              <a:solidFill>
                <a:srgbClr val="CD052B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2" y="-30447"/>
            <a:ext cx="3188415" cy="113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1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939" y="1205348"/>
            <a:ext cx="10490661" cy="5104015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133"/>
            </a:lvl2pPr>
            <a:lvl3pPr>
              <a:lnSpc>
                <a:spcPct val="120000"/>
              </a:lnSpc>
              <a:defRPr sz="1867"/>
            </a:lvl3pPr>
            <a:lvl4pPr>
              <a:lnSpc>
                <a:spcPct val="120000"/>
              </a:lnSpc>
              <a:defRPr sz="1867"/>
            </a:lvl4pPr>
            <a:lvl5pPr>
              <a:lnSpc>
                <a:spcPct val="120000"/>
              </a:lnSpc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75857" y="238699"/>
            <a:ext cx="10795460" cy="772768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9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4771" y="1197040"/>
            <a:ext cx="5229629" cy="5112327"/>
          </a:xfr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5345"/>
            <a:ext cx="5080000" cy="5104016"/>
          </a:xfr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5874" y="275096"/>
            <a:ext cx="10828713" cy="76445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3467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8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5855" y="275135"/>
            <a:ext cx="10795461" cy="77276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3467" b="1" dirty="0" smtClean="0">
                <a:solidFill>
                  <a:srgbClr val="CD052B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3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9804"/>
          </a:xfrm>
          <a:prstGeom prst="rect">
            <a:avLst/>
          </a:prstGeom>
        </p:spPr>
        <p:txBody>
          <a:bodyPr/>
          <a:lstStyle>
            <a:lvl1pPr>
              <a:defRPr sz="34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30"/>
            <a:ext cx="5384800" cy="2187575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949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939" y="1205346"/>
            <a:ext cx="10490661" cy="5104015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-1" y="228127"/>
            <a:ext cx="9460375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2187"/>
              </a:lnSpc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  <a:lvl2pPr marL="0">
              <a:spcBef>
                <a:spcPts val="800"/>
              </a:spcBef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667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670543" indent="0">
              <a:spcBef>
                <a:spcPts val="467"/>
              </a:spcBef>
              <a:buNone/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</p:spTree>
    <p:extLst>
      <p:ext uri="{BB962C8B-B14F-4D97-AF65-F5344CB8AC3E}">
        <p14:creationId xmlns:p14="http://schemas.microsoft.com/office/powerpoint/2010/main" val="79946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2E220-C0C3-C257-2C20-72D1CD264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64727"/>
            <a:ext cx="10515600" cy="1500187"/>
          </a:xfrm>
        </p:spPr>
        <p:txBody>
          <a:bodyPr anchor="ctr">
            <a:normAutofit/>
          </a:bodyPr>
          <a:lstStyle>
            <a:lvl1pPr>
              <a:defRPr sz="550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75970-5DFE-8695-229B-526CECFDC3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4914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51D66-2022-4AE0-B9F0-294A9A4C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133B1-35CB-943F-63FD-2D98E1F9A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261F4-65F0-C184-6781-9592012B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874F-6CD6-E142-9BB3-50B7B2D1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3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bd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2" y="6638752"/>
            <a:ext cx="735109" cy="2125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0" y="6645141"/>
            <a:ext cx="12192000" cy="230169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ectangle 21"/>
          <p:cNvSpPr txBox="1">
            <a:spLocks noChangeArrowheads="1"/>
          </p:cNvSpPr>
          <p:nvPr/>
        </p:nvSpPr>
        <p:spPr bwMode="auto">
          <a:xfrm>
            <a:off x="0" y="6675817"/>
            <a:ext cx="12192000" cy="188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33" dirty="0"/>
          </a:p>
        </p:txBody>
      </p:sp>
      <p:sp>
        <p:nvSpPr>
          <p:cNvPr id="4096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6939" y="1030779"/>
            <a:ext cx="10490661" cy="525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57189" lvl="0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/>
              <a:t>Click to edit Master text styles</a:t>
            </a:r>
          </a:p>
          <a:p>
            <a:pPr marL="457189" lvl="1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/>
              <a:t>Second level</a:t>
            </a:r>
          </a:p>
          <a:p>
            <a:pPr marL="457189" lvl="2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/>
              <a:t>Third level</a:t>
            </a:r>
          </a:p>
          <a:p>
            <a:pPr marL="457189" lvl="3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/>
              <a:t>Fourth level</a:t>
            </a:r>
          </a:p>
          <a:p>
            <a:pPr marL="457189" lvl="4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39"/>
            <a:ext cx="12192000" cy="74455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sz="2400" dirty="0">
              <a:solidFill>
                <a:srgbClr val="CD052B"/>
              </a:solidFill>
              <a:latin typeface="Calibri"/>
            </a:endParaRPr>
          </a:p>
        </p:txBody>
      </p:sp>
      <p:sp>
        <p:nvSpPr>
          <p:cNvPr id="21" name="Rectangle 21"/>
          <p:cNvSpPr txBox="1">
            <a:spLocks noChangeArrowheads="1"/>
          </p:cNvSpPr>
          <p:nvPr/>
        </p:nvSpPr>
        <p:spPr bwMode="auto">
          <a:xfrm>
            <a:off x="11391978" y="6626530"/>
            <a:ext cx="800100" cy="214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138377F-5938-4BA9-803E-C530EB23E949}" type="slidenum">
              <a:rPr lang="en-US" sz="1600" smtClean="0"/>
              <a:pPr>
                <a:defRPr/>
              </a:pPr>
              <a:t>‹#›</a:t>
            </a:fld>
            <a:endParaRPr lang="en-US" sz="1600" dirty="0"/>
          </a:p>
        </p:txBody>
      </p:sp>
      <p:sp>
        <p:nvSpPr>
          <p:cNvPr id="8" name="Rectangle 21"/>
          <p:cNvSpPr txBox="1">
            <a:spLocks noChangeArrowheads="1"/>
          </p:cNvSpPr>
          <p:nvPr/>
        </p:nvSpPr>
        <p:spPr bwMode="auto">
          <a:xfrm>
            <a:off x="-84139" y="6725225"/>
            <a:ext cx="3676216" cy="229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600" dirty="0"/>
              <a:t>Network Based Computing</a:t>
            </a:r>
            <a:r>
              <a:rPr lang="en-US" sz="1600" baseline="0" dirty="0"/>
              <a:t> Laboratory</a:t>
            </a:r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122027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67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67" b="1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67" b="1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67" b="1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67" b="1">
          <a:solidFill>
            <a:schemeClr val="tx2"/>
          </a:solidFill>
          <a:latin typeface="Comic Sans MS" pitchFamily="66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kumimoji="1" sz="4267" b="1">
          <a:solidFill>
            <a:schemeClr val="tx2"/>
          </a:solidFill>
          <a:latin typeface="Comic Sans MS" pitchFamily="66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kumimoji="1" sz="4267" b="1">
          <a:solidFill>
            <a:schemeClr val="tx2"/>
          </a:solidFill>
          <a:latin typeface="Comic Sans MS" pitchFamily="66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kumimoji="1" sz="4267" b="1">
          <a:solidFill>
            <a:schemeClr val="tx2"/>
          </a:solidFill>
          <a:latin typeface="Comic Sans MS" pitchFamily="66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kumimoji="1" sz="4267" b="1">
          <a:solidFill>
            <a:schemeClr val="tx2"/>
          </a:solidFill>
          <a:latin typeface="Comic Sans MS" pitchFamily="66" charset="0"/>
        </a:defRPr>
      </a:lvl9pPr>
    </p:titleStyle>
    <p:bodyStyle>
      <a:lvl1pPr marL="457189" indent="-457189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kumimoji="1" lang="en-US" sz="240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90575" indent="-38099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2133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523962" indent="-304792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1867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2133547" indent="-304792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1867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743131" indent="-304792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1867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•"/>
        <a:defRPr kumimoji="1" sz="2133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•"/>
        <a:defRPr kumimoji="1" sz="2133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•"/>
        <a:defRPr kumimoji="1" sz="2133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•"/>
        <a:defRPr kumimoji="1"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nda@cse.ohio-stat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vapich.cse.ohio-state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cf.ornl.gov/frontier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op500.org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hpc.llnl.gov/hardware/compute-platforms/tioga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nowlab.cse.ohio-state.ed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lcf.ornl.gov/systems/spock_quick_start_guide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nersc.gov/development/programming-models/mpi/cray-mpich/" TargetMode="External"/><Relationship Id="rId7" Type="http://schemas.openxmlformats.org/officeDocument/2006/relationships/hyperlink" Target="https://mvapich.cse.ohio-state.edu/benchmark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ROCmSoftwarePlatform/rccl" TargetMode="External"/><Relationship Id="rId5" Type="http://schemas.openxmlformats.org/officeDocument/2006/relationships/hyperlink" Target="https://www.open-mpi.org/" TargetMode="External"/><Relationship Id="rId4" Type="http://schemas.openxmlformats.org/officeDocument/2006/relationships/hyperlink" Target="https://mvapich.cse.ohio-state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823576" y="1217506"/>
            <a:ext cx="10544848" cy="2306280"/>
          </a:xfrm>
        </p:spPr>
        <p:txBody>
          <a:bodyPr>
            <a:noAutofit/>
          </a:bodyPr>
          <a:lstStyle/>
          <a:p>
            <a:r>
              <a:rPr lang="en-US" sz="4400" dirty="0"/>
              <a:t>High Performance MPI Over Slingshot</a:t>
            </a:r>
            <a:br>
              <a:rPr lang="en-US" sz="4400" dirty="0"/>
            </a:br>
            <a:br>
              <a:rPr lang="en-US" sz="4400" dirty="0"/>
            </a:br>
            <a:r>
              <a:rPr lang="en-US" sz="2400" dirty="0">
                <a:solidFill>
                  <a:schemeClr val="tx1"/>
                </a:solidFill>
              </a:rPr>
              <a:t>Kawthar </a:t>
            </a:r>
            <a:r>
              <a:rPr lang="en-US" sz="2400" dirty="0" err="1">
                <a:solidFill>
                  <a:schemeClr val="tx1"/>
                </a:solidFill>
              </a:rPr>
              <a:t>Shafie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Khorassani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shafiekhorassani.1@osu.edu</a:t>
            </a:r>
            <a:endParaRPr lang="en-US" sz="4800" b="0" dirty="0">
              <a:solidFill>
                <a:schemeClr val="tx1"/>
              </a:solidFill>
            </a:endParaRPr>
          </a:p>
        </p:txBody>
      </p:sp>
      <p:sp>
        <p:nvSpPr>
          <p:cNvPr id="9" name="Subtitle 6"/>
          <p:cNvSpPr>
            <a:spLocks noGrp="1"/>
          </p:cNvSpPr>
          <p:nvPr>
            <p:ph type="subTitle" sz="quarter" idx="1"/>
          </p:nvPr>
        </p:nvSpPr>
        <p:spPr>
          <a:xfrm>
            <a:off x="1701703" y="3640332"/>
            <a:ext cx="8788595" cy="2392118"/>
          </a:xfrm>
        </p:spPr>
        <p:txBody>
          <a:bodyPr/>
          <a:lstStyle/>
          <a:p>
            <a:endParaRPr lang="en-US" b="0" dirty="0"/>
          </a:p>
          <a:p>
            <a:pPr>
              <a:lnSpc>
                <a:spcPct val="80000"/>
              </a:lnSpc>
              <a:spcBef>
                <a:spcPts val="1333"/>
              </a:spcBef>
            </a:pPr>
            <a:r>
              <a:rPr lang="en-US" sz="3200" dirty="0"/>
              <a:t>SC 22 - OSU Booth</a:t>
            </a:r>
          </a:p>
          <a:p>
            <a:pPr>
              <a:lnSpc>
                <a:spcPct val="80000"/>
              </a:lnSpc>
              <a:spcBef>
                <a:spcPts val="1333"/>
              </a:spcBef>
            </a:pPr>
            <a:r>
              <a:rPr lang="en-US" b="0" dirty="0"/>
              <a:t>Network-based Computing Laboratory</a:t>
            </a:r>
          </a:p>
          <a:p>
            <a:pPr>
              <a:lnSpc>
                <a:spcPct val="80000"/>
              </a:lnSpc>
              <a:spcBef>
                <a:spcPts val="1333"/>
              </a:spcBef>
            </a:pPr>
            <a:r>
              <a:rPr lang="en-US" b="0" dirty="0"/>
              <a:t>Department of Computer Science and Engineering</a:t>
            </a:r>
          </a:p>
          <a:p>
            <a:pPr>
              <a:lnSpc>
                <a:spcPct val="80000"/>
              </a:lnSpc>
              <a:spcBef>
                <a:spcPts val="1333"/>
              </a:spcBef>
            </a:pPr>
            <a:r>
              <a:rPr lang="en-US" b="0" dirty="0"/>
              <a:t>The Ohio State University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90766" y="2903443"/>
            <a:ext cx="9516095" cy="118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67" tIns="61384" rIns="122767" bIns="61384"/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endParaRPr kumimoji="1" lang="en-US" altLang="zh-CN" sz="2400" dirty="0">
              <a:solidFill>
                <a:srgbClr val="FF3399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-1919290" y="1180056"/>
            <a:ext cx="184730" cy="5355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120000"/>
              </a:lnSpc>
            </a:pPr>
            <a:endParaRPr lang="en-US" sz="2400" dirty="0">
              <a:latin typeface="+mj-lt"/>
              <a:cs typeface="Arial" pitchFamily="34" charset="0"/>
              <a:hlinkClick r:id="rId3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6A0D74-C227-1D48-B63E-081064C8BC0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0283806" y="5049260"/>
            <a:ext cx="1446110" cy="14461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ECBA9F-692E-184B-AB3F-332165DB6A23}"/>
              </a:ext>
            </a:extLst>
          </p:cNvPr>
          <p:cNvSpPr txBox="1"/>
          <p:nvPr/>
        </p:nvSpPr>
        <p:spPr bwMode="auto">
          <a:xfrm>
            <a:off x="6751222" y="6417328"/>
            <a:ext cx="7065168" cy="402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18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linkedin.com/in/kawthar-shafie</a:t>
            </a:r>
          </a:p>
        </p:txBody>
      </p:sp>
    </p:spTree>
    <p:extLst>
      <p:ext uri="{BB962C8B-B14F-4D97-AF65-F5344CB8AC3E}">
        <p14:creationId xmlns:p14="http://schemas.microsoft.com/office/powerpoint/2010/main" val="158813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323D-4D7C-6D4E-8F4A-5EE9E710D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442" y="247983"/>
            <a:ext cx="10515600" cy="921736"/>
          </a:xfrm>
        </p:spPr>
        <p:txBody>
          <a:bodyPr anchor="ctr">
            <a:normAutofit/>
          </a:bodyPr>
          <a:lstStyle/>
          <a:p>
            <a:r>
              <a:rPr lang="en-US" dirty="0"/>
              <a:t>Experiment Details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19046C-546F-6044-907D-46ABA5E1E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933" y="1440873"/>
            <a:ext cx="10274619" cy="47382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b="1" dirty="0" err="1"/>
              <a:t>CrayMPICH</a:t>
            </a:r>
            <a:r>
              <a:rPr lang="en-US" sz="1600" b="1" dirty="0"/>
              <a:t> 8.1.14</a:t>
            </a:r>
          </a:p>
          <a:p>
            <a:pPr lvl="1"/>
            <a:r>
              <a:rPr lang="en-US" sz="1600" dirty="0"/>
              <a:t>Module load cray-</a:t>
            </a:r>
            <a:r>
              <a:rPr lang="en-US" sz="1600" dirty="0" err="1"/>
              <a:t>mpich</a:t>
            </a:r>
            <a:r>
              <a:rPr lang="en-US" sz="1600" dirty="0"/>
              <a:t>/8.1.14</a:t>
            </a:r>
          </a:p>
          <a:p>
            <a:pPr lvl="1"/>
            <a:r>
              <a:rPr lang="en-US" sz="1600" dirty="0"/>
              <a:t>Module load craype-accel-amd-gfx908</a:t>
            </a:r>
          </a:p>
          <a:p>
            <a:pPr lvl="1"/>
            <a:r>
              <a:rPr lang="en-US" sz="1600" dirty="0"/>
              <a:t>Run: MPICH_GPU_SUPPORT_ENABLED=1</a:t>
            </a:r>
          </a:p>
          <a:p>
            <a:pPr marL="0" indent="0">
              <a:buNone/>
            </a:pPr>
            <a:r>
              <a:rPr lang="en-US" sz="1600" b="1" dirty="0"/>
              <a:t>MVAPICH2-3.0a</a:t>
            </a:r>
          </a:p>
          <a:p>
            <a:pPr lvl="1"/>
            <a:r>
              <a:rPr lang="en-US" sz="1600" dirty="0">
                <a:latin typeface="+mn-lt"/>
              </a:rPr>
              <a:t>Configure: --with-device=ch4:ofi --with-</a:t>
            </a:r>
            <a:r>
              <a:rPr lang="en-US" sz="1600" dirty="0" err="1">
                <a:latin typeface="+mn-lt"/>
              </a:rPr>
              <a:t>libfabric</a:t>
            </a:r>
            <a:r>
              <a:rPr lang="en-US" sz="1600" dirty="0">
                <a:latin typeface="+mn-lt"/>
              </a:rPr>
              <a:t>=&lt;path-to-</a:t>
            </a:r>
            <a:r>
              <a:rPr lang="en-US" sz="1600" dirty="0" err="1">
                <a:latin typeface="+mn-lt"/>
              </a:rPr>
              <a:t>libfabric</a:t>
            </a:r>
            <a:r>
              <a:rPr lang="en-US" sz="1600" dirty="0">
                <a:latin typeface="+mn-lt"/>
              </a:rPr>
              <a:t>&gt;</a:t>
            </a:r>
            <a:endParaRPr lang="en-US" sz="1600" b="1" dirty="0">
              <a:latin typeface="+mn-lt"/>
            </a:endParaRPr>
          </a:p>
          <a:p>
            <a:pPr marL="0" indent="0">
              <a:buNone/>
            </a:pPr>
            <a:r>
              <a:rPr lang="en-US" sz="1600" b="1" dirty="0"/>
              <a:t>MVAPICH2-GDR 2.3.7 </a:t>
            </a:r>
          </a:p>
          <a:p>
            <a:pPr lvl="1"/>
            <a:r>
              <a:rPr lang="en-US" sz="1600" dirty="0"/>
              <a:t>Run: MV2_USE_ROCM=1</a:t>
            </a:r>
          </a:p>
          <a:p>
            <a:pPr marL="0" indent="0">
              <a:buNone/>
            </a:pPr>
            <a:r>
              <a:rPr lang="en-US" sz="1600" b="1" dirty="0"/>
              <a:t>MVAPICH-PLUS</a:t>
            </a:r>
          </a:p>
          <a:p>
            <a:pPr lvl="1"/>
            <a:r>
              <a:rPr lang="en-US" sz="1600" dirty="0"/>
              <a:t>Run: MV2_ENABLE_GPU=1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 err="1"/>
              <a:t>OpenMPI</a:t>
            </a:r>
            <a:r>
              <a:rPr lang="en-US" sz="1600" b="1" dirty="0"/>
              <a:t> 4.1.4 + UCX 1.12.1</a:t>
            </a:r>
          </a:p>
          <a:p>
            <a:pPr lvl="1"/>
            <a:r>
              <a:rPr lang="en-US" sz="1600" dirty="0"/>
              <a:t>Compile UCX: --with-</a:t>
            </a:r>
            <a:r>
              <a:rPr lang="en-US" sz="1600" dirty="0" err="1"/>
              <a:t>rocm</a:t>
            </a:r>
            <a:r>
              <a:rPr lang="en-US" sz="1600" dirty="0"/>
              <a:t>=&lt;path-to-</a:t>
            </a:r>
            <a:r>
              <a:rPr lang="en-US" sz="1600" dirty="0" err="1"/>
              <a:t>rocm</a:t>
            </a:r>
            <a:r>
              <a:rPr lang="en-US" sz="1600" dirty="0"/>
              <a:t>&gt; --without-</a:t>
            </a:r>
            <a:r>
              <a:rPr lang="en-US" sz="1600" dirty="0" err="1"/>
              <a:t>knem</a:t>
            </a:r>
            <a:r>
              <a:rPr lang="en-US" sz="1600" dirty="0"/>
              <a:t> –without-</a:t>
            </a:r>
            <a:r>
              <a:rPr lang="en-US" sz="1600" dirty="0" err="1"/>
              <a:t>cuda</a:t>
            </a:r>
            <a:r>
              <a:rPr lang="en-US" sz="1600" dirty="0"/>
              <a:t> --enable-optimizations</a:t>
            </a:r>
          </a:p>
          <a:p>
            <a:pPr lvl="1"/>
            <a:r>
              <a:rPr lang="en-US" sz="1600" dirty="0"/>
              <a:t>Compile </a:t>
            </a:r>
            <a:r>
              <a:rPr lang="en-US" sz="1600" dirty="0" err="1"/>
              <a:t>OpenMPI</a:t>
            </a:r>
            <a:r>
              <a:rPr lang="en-US" sz="1600" dirty="0"/>
              <a:t>: --with-</a:t>
            </a:r>
            <a:r>
              <a:rPr lang="en-US" sz="1600" dirty="0" err="1"/>
              <a:t>ucx</a:t>
            </a:r>
            <a:r>
              <a:rPr lang="en-US" sz="1600" dirty="0"/>
              <a:t>=&lt;path-to-</a:t>
            </a:r>
            <a:r>
              <a:rPr lang="en-US" sz="1600" dirty="0" err="1"/>
              <a:t>ucx</a:t>
            </a:r>
            <a:r>
              <a:rPr lang="en-US" sz="1600" dirty="0"/>
              <a:t>&gt; --without-verbs</a:t>
            </a:r>
          </a:p>
          <a:p>
            <a:pPr lvl="1"/>
            <a:r>
              <a:rPr lang="en-US" sz="1600" dirty="0"/>
              <a:t>Run: -x UCX_RNDV_THRESH=128</a:t>
            </a:r>
          </a:p>
          <a:p>
            <a:pPr marL="0" indent="0">
              <a:buNone/>
            </a:pPr>
            <a:r>
              <a:rPr lang="en-US" sz="1600" b="1" dirty="0"/>
              <a:t>RCCL 5.0.2</a:t>
            </a:r>
          </a:p>
          <a:p>
            <a:pPr lvl="1"/>
            <a:r>
              <a:rPr lang="en-US" sz="1600" dirty="0"/>
              <a:t>Compile: CXX=&lt;path-to-</a:t>
            </a:r>
            <a:r>
              <a:rPr lang="en-US" sz="1600" dirty="0" err="1"/>
              <a:t>rocm</a:t>
            </a:r>
            <a:r>
              <a:rPr lang="en-US" sz="1600" dirty="0"/>
              <a:t>&gt;/bin/</a:t>
            </a:r>
            <a:r>
              <a:rPr lang="en-US" sz="1600" dirty="0" err="1"/>
              <a:t>hipcc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6124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4"/>
          <p:cNvSpPr>
            <a:spLocks noGrp="1"/>
          </p:cNvSpPr>
          <p:nvPr>
            <p:ph type="title"/>
          </p:nvPr>
        </p:nvSpPr>
        <p:spPr>
          <a:xfrm>
            <a:off x="398349" y="93826"/>
            <a:ext cx="10260388" cy="648980"/>
          </a:xfrm>
        </p:spPr>
        <p:txBody>
          <a:bodyPr lIns="121889" tIns="60945" rIns="121889" bIns="60945"/>
          <a:lstStyle/>
          <a:p>
            <a:r>
              <a:rPr lang="en-US" dirty="0">
                <a:latin typeface="+mj-lt"/>
                <a:cs typeface="Calibri"/>
              </a:rPr>
              <a:t>Overview of the MVAPICH Project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98350" y="743093"/>
            <a:ext cx="6774349" cy="579995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1468" dirty="0">
                <a:latin typeface="+mj-lt"/>
                <a:cs typeface="Calibri"/>
              </a:rPr>
              <a:t>High Performance open-source MPI Library </a:t>
            </a:r>
          </a:p>
          <a:p>
            <a:pPr>
              <a:lnSpc>
                <a:spcPct val="130000"/>
              </a:lnSpc>
            </a:pPr>
            <a:r>
              <a:rPr lang="en-US" sz="1468" dirty="0">
                <a:latin typeface="+mj-lt"/>
                <a:cs typeface="Calibri"/>
              </a:rPr>
              <a:t>Support for multiple interconnects</a:t>
            </a:r>
          </a:p>
          <a:p>
            <a:pPr lvl="1">
              <a:lnSpc>
                <a:spcPct val="130000"/>
              </a:lnSpc>
            </a:pPr>
            <a:r>
              <a:rPr lang="en-US" sz="1200" dirty="0">
                <a:solidFill>
                  <a:srgbClr val="FF0000"/>
                </a:solidFill>
                <a:latin typeface="+mj-lt"/>
                <a:cs typeface="Calibri"/>
              </a:rPr>
              <a:t>InfiniBand, Omni-Path, Ethernet/iWARP, RDMA over Converged Ethernet (RoCE),  AWS EFA, OPX, Broadcom RoCE, Intel Ethernet, Rockport Networks, Slingshot 10/11</a:t>
            </a:r>
          </a:p>
          <a:p>
            <a:pPr>
              <a:lnSpc>
                <a:spcPct val="130000"/>
              </a:lnSpc>
            </a:pPr>
            <a:r>
              <a:rPr lang="en-US" sz="1468" dirty="0">
                <a:latin typeface="+mj-lt"/>
                <a:cs typeface="Calibri"/>
              </a:rPr>
              <a:t>Support for multiple platforms</a:t>
            </a:r>
          </a:p>
          <a:p>
            <a:pPr lvl="1">
              <a:lnSpc>
                <a:spcPct val="130000"/>
              </a:lnSpc>
            </a:pPr>
            <a:r>
              <a:rPr lang="en-US" sz="1200" dirty="0">
                <a:latin typeface="+mj-lt"/>
                <a:cs typeface="Calibri"/>
              </a:rPr>
              <a:t>x86, OpenPOWER, ARM, Xeon-Phi, GPGPUs (NVIDIA and AMD)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F0000"/>
                </a:solidFill>
                <a:latin typeface="+mj-lt"/>
                <a:cs typeface="Calibri"/>
              </a:rPr>
              <a:t>Started in 2001, first open-source version demonstrated at SC ‘02</a:t>
            </a:r>
          </a:p>
          <a:p>
            <a:pPr>
              <a:lnSpc>
                <a:spcPct val="130000"/>
              </a:lnSpc>
            </a:pPr>
            <a:r>
              <a:rPr lang="en-US" sz="1468" dirty="0">
                <a:latin typeface="+mj-lt"/>
                <a:cs typeface="Calibri"/>
              </a:rPr>
              <a:t>Supports the latest MPI-3.1 standard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latin typeface="+mj-lt"/>
                <a:cs typeface="Calibri"/>
                <a:hlinkClick r:id="rId3"/>
              </a:rPr>
              <a:t>http://mvapich.cse.ohio-state.edu</a:t>
            </a:r>
            <a:r>
              <a:rPr lang="en-US" sz="1600" dirty="0">
                <a:latin typeface="+mj-lt"/>
                <a:cs typeface="Calibri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1468" dirty="0">
                <a:latin typeface="+mj-lt"/>
                <a:cs typeface="Calibri"/>
              </a:rPr>
              <a:t>Additional optimized versions for different systems/environments:</a:t>
            </a:r>
          </a:p>
          <a:p>
            <a:pPr lvl="1">
              <a:lnSpc>
                <a:spcPct val="130000"/>
              </a:lnSpc>
            </a:pPr>
            <a:r>
              <a:rPr lang="en-US" sz="1068" dirty="0">
                <a:latin typeface="+mn-lt"/>
                <a:cs typeface="Calibri"/>
              </a:rPr>
              <a:t>MVAPICH2-X (Advanced MPI + PGAS), since 2011</a:t>
            </a:r>
          </a:p>
          <a:p>
            <a:pPr lvl="1">
              <a:lnSpc>
                <a:spcPct val="130000"/>
              </a:lnSpc>
            </a:pPr>
            <a:r>
              <a:rPr lang="en-US" sz="1067" dirty="0"/>
              <a:t>MVAPICH2-GDR with support for NVIDIA (since 2014) and AMD (since 2020) GPUs</a:t>
            </a:r>
          </a:p>
          <a:p>
            <a:pPr lvl="1">
              <a:lnSpc>
                <a:spcPct val="130000"/>
              </a:lnSpc>
            </a:pPr>
            <a:r>
              <a:rPr lang="en-US" sz="1068" dirty="0">
                <a:latin typeface="+mn-lt"/>
                <a:cs typeface="Calibri"/>
              </a:rPr>
              <a:t>MVAPICH2-MIC with support for Intel Xeon-Phi, since 2014</a:t>
            </a:r>
          </a:p>
          <a:p>
            <a:pPr lvl="1">
              <a:lnSpc>
                <a:spcPct val="130000"/>
              </a:lnSpc>
            </a:pPr>
            <a:r>
              <a:rPr lang="en-US" sz="1068" dirty="0">
                <a:latin typeface="+mn-lt"/>
                <a:cs typeface="Calibri"/>
              </a:rPr>
              <a:t>MVAPICH2-Virt with virtualization support, since 2015</a:t>
            </a:r>
          </a:p>
          <a:p>
            <a:pPr lvl="1">
              <a:lnSpc>
                <a:spcPct val="130000"/>
              </a:lnSpc>
            </a:pPr>
            <a:r>
              <a:rPr lang="en-US" sz="1068" dirty="0">
                <a:latin typeface="+mn-lt"/>
                <a:cs typeface="Calibri"/>
              </a:rPr>
              <a:t>MVAPICH2-EA with support for Energy-Awareness, since 2015</a:t>
            </a:r>
          </a:p>
          <a:p>
            <a:pPr lvl="1">
              <a:lnSpc>
                <a:spcPct val="130000"/>
              </a:lnSpc>
            </a:pPr>
            <a:r>
              <a:rPr lang="en-US" sz="1068" dirty="0">
                <a:latin typeface="+mn-lt"/>
                <a:cs typeface="Calibri"/>
              </a:rPr>
              <a:t>MVAPICH2-Azure for Azure HPC IB instances, since 2019</a:t>
            </a:r>
          </a:p>
          <a:p>
            <a:pPr lvl="1">
              <a:lnSpc>
                <a:spcPct val="130000"/>
              </a:lnSpc>
            </a:pPr>
            <a:r>
              <a:rPr lang="en-US" sz="1068" dirty="0">
                <a:latin typeface="+mn-lt"/>
                <a:cs typeface="Calibri"/>
              </a:rPr>
              <a:t>MVAPICH2-X-AWS for AWS HPC+EFA instances, since 2019</a:t>
            </a:r>
          </a:p>
          <a:p>
            <a:pPr>
              <a:lnSpc>
                <a:spcPct val="130000"/>
              </a:lnSpc>
            </a:pPr>
            <a:r>
              <a:rPr lang="en-US" sz="1468" dirty="0">
                <a:latin typeface="+mn-lt"/>
                <a:cs typeface="Calibri"/>
              </a:rPr>
              <a:t>Tools:</a:t>
            </a:r>
          </a:p>
          <a:p>
            <a:pPr lvl="1">
              <a:lnSpc>
                <a:spcPct val="130000"/>
              </a:lnSpc>
            </a:pPr>
            <a:r>
              <a:rPr lang="en-US" sz="1200" dirty="0">
                <a:latin typeface="+mn-lt"/>
                <a:cs typeface="Calibri"/>
              </a:rPr>
              <a:t>OSU MPI Micro-Benchmarks (OMB), since 2003</a:t>
            </a:r>
          </a:p>
          <a:p>
            <a:pPr lvl="1">
              <a:lnSpc>
                <a:spcPct val="130000"/>
              </a:lnSpc>
            </a:pPr>
            <a:r>
              <a:rPr lang="en-US" sz="1200" dirty="0">
                <a:latin typeface="+mn-lt"/>
                <a:cs typeface="Calibri"/>
              </a:rPr>
              <a:t>OSU InfiniBand Network Analysis and Monitoring (INAM), since 2015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6646016" y="2489688"/>
            <a:ext cx="5417648" cy="364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768" tIns="61384" rIns="122768" bIns="613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FF0000"/>
                </a:solidFill>
                <a:latin typeface="+mn-lt"/>
                <a:cs typeface="Calibri"/>
              </a:rPr>
              <a:t>Used by more than 3,290 organizations in 90 countries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FF0000"/>
                </a:solidFill>
                <a:latin typeface="+mn-lt"/>
                <a:cs typeface="Calibri"/>
              </a:rPr>
              <a:t>More than 1.63 Million downloads from the OSU site directly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kern="0" dirty="0">
                <a:latin typeface="+mn-lt"/>
                <a:ea typeface="Calibri" charset="0"/>
                <a:cs typeface="Calibri"/>
              </a:rPr>
              <a:t>Empowering many TOP500 clusters (Nov ‘22 ranking)</a:t>
            </a:r>
          </a:p>
          <a:p>
            <a:pPr lvl="1">
              <a:lnSpc>
                <a:spcPct val="130000"/>
              </a:lnSpc>
            </a:pPr>
            <a:r>
              <a:rPr lang="en-US" sz="1200" kern="0" dirty="0">
                <a:latin typeface="+mn-lt"/>
                <a:ea typeface="Calibri" charset="0"/>
                <a:cs typeface="Calibri" charset="0"/>
              </a:rPr>
              <a:t>7</a:t>
            </a:r>
            <a:r>
              <a:rPr lang="en-US" sz="1200" kern="0" baseline="30000" dirty="0">
                <a:latin typeface="+mn-lt"/>
                <a:ea typeface="Calibri" charset="0"/>
                <a:cs typeface="Calibri" charset="0"/>
              </a:rPr>
              <a:t>th</a:t>
            </a:r>
            <a:r>
              <a:rPr lang="en-US" sz="1200" kern="0" dirty="0">
                <a:latin typeface="+mn-lt"/>
                <a:ea typeface="Calibri" charset="0"/>
                <a:cs typeface="Calibri" charset="0"/>
              </a:rPr>
              <a:t> , 10,649,600-core (Sunway TaihuLight) at NSC, Wuxi, China</a:t>
            </a:r>
          </a:p>
          <a:p>
            <a:pPr lvl="1">
              <a:lnSpc>
                <a:spcPct val="130000"/>
              </a:lnSpc>
            </a:pPr>
            <a:r>
              <a:rPr lang="en-US" sz="1200" kern="0" dirty="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19</a:t>
            </a:r>
            <a:r>
              <a:rPr lang="en-US" sz="1200" kern="0" baseline="30000" dirty="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th</a:t>
            </a:r>
            <a:r>
              <a:rPr lang="en-US" sz="1200" kern="0" dirty="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, 448, 448 cores (Frontera) at TACC</a:t>
            </a:r>
          </a:p>
          <a:p>
            <a:pPr lvl="1">
              <a:lnSpc>
                <a:spcPct val="130000"/>
              </a:lnSpc>
            </a:pPr>
            <a:r>
              <a:rPr lang="en-US" sz="1200" kern="0" dirty="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34</a:t>
            </a:r>
            <a:r>
              <a:rPr lang="en-US" sz="1200" kern="0" baseline="30000" dirty="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th</a:t>
            </a:r>
            <a:r>
              <a:rPr lang="en-US" sz="1200" kern="0" dirty="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, 288,288 cores (Lassen) at LLNL</a:t>
            </a:r>
          </a:p>
          <a:p>
            <a:pPr lvl="1">
              <a:lnSpc>
                <a:spcPct val="130000"/>
              </a:lnSpc>
            </a:pPr>
            <a:r>
              <a:rPr lang="en-US" sz="1200" kern="0" dirty="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46</a:t>
            </a:r>
            <a:r>
              <a:rPr lang="en-US" sz="1200" kern="0" baseline="30000" dirty="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th</a:t>
            </a:r>
            <a:r>
              <a:rPr lang="en-US" sz="1200" kern="0" dirty="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, 570,020 cores (Nurion) in South Korea </a:t>
            </a:r>
            <a:r>
              <a:rPr lang="en-US" sz="1200" kern="0" dirty="0">
                <a:latin typeface="+mn-lt"/>
                <a:ea typeface="Calibri" charset="0"/>
                <a:cs typeface="Calibri"/>
              </a:rPr>
              <a:t>and many others</a:t>
            </a:r>
          </a:p>
          <a:p>
            <a:pPr>
              <a:lnSpc>
                <a:spcPct val="130000"/>
              </a:lnSpc>
            </a:pPr>
            <a:r>
              <a:rPr lang="en-US" sz="1600" kern="0" dirty="0">
                <a:latin typeface="+mn-lt"/>
                <a:cs typeface="Calibri"/>
              </a:rPr>
              <a:t>Available with software stacks of many vendors and Linux Distros (RedHat, SuSE, OpenHPC, and Spack)</a:t>
            </a:r>
          </a:p>
          <a:p>
            <a:pPr>
              <a:lnSpc>
                <a:spcPct val="130000"/>
              </a:lnSpc>
            </a:pPr>
            <a:r>
              <a:rPr lang="en-US" sz="1600" kern="0" dirty="0">
                <a:latin typeface="+mn-lt"/>
                <a:cs typeface="Calibri"/>
              </a:rPr>
              <a:t>Partner in the 19</a:t>
            </a:r>
            <a:r>
              <a:rPr lang="en-US" sz="1600" kern="0" baseline="30000" dirty="0">
                <a:latin typeface="+mn-lt"/>
                <a:cs typeface="Calibri"/>
              </a:rPr>
              <a:t>th</a:t>
            </a:r>
            <a:r>
              <a:rPr lang="en-US" sz="1600" kern="0" dirty="0">
                <a:latin typeface="+mn-lt"/>
                <a:cs typeface="Calibri"/>
              </a:rPr>
              <a:t> ranked TACC Frontera system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F0000"/>
                </a:solidFill>
              </a:rPr>
              <a:t>Empowering Top500 systems for more than 16 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C8532A-2EC9-48BB-8CA4-35F554CB4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2699" y="868249"/>
            <a:ext cx="4733384" cy="13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26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02321C-4826-424E-AADC-32BEAC62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61" y="182767"/>
            <a:ext cx="10795460" cy="772768"/>
          </a:xfrm>
        </p:spPr>
        <p:txBody>
          <a:bodyPr/>
          <a:lstStyle/>
          <a:p>
            <a:r>
              <a:rPr lang="en-US" dirty="0"/>
              <a:t>One Runtime to Rule them all!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8FD673-97B3-479A-9A33-818F35EAB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35" y="4287144"/>
            <a:ext cx="11734931" cy="220477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21917" tIns="60959" rIns="121917" bIns="60959" anchor="t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Advanced HPC Hardware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FC2D4FFF-9E9B-49A5-8871-81817D4D5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20" y="4748620"/>
            <a:ext cx="2572089" cy="1624667"/>
          </a:xfrm>
          <a:prstGeom prst="rect">
            <a:avLst/>
          </a:prstGeom>
          <a:solidFill>
            <a:srgbClr val="B0C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121917" tIns="60959" rIns="121917" bIns="60959" anchor="t"/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Interconnect Technologies</a:t>
            </a:r>
          </a:p>
          <a:p>
            <a:pPr algn="ctr"/>
            <a:endParaRPr lang="en-US" sz="1600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j-lt"/>
              </a:rPr>
              <a:t>InfiniBand, Omni-Path,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j-lt"/>
              </a:rPr>
              <a:t>Ethernet, Slingshot 10/11,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j-lt"/>
              </a:rPr>
              <a:t>OPX, Broadcom, Rockport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706ECCA-6423-43D4-A7B0-E4D7214E9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232" y="4744435"/>
            <a:ext cx="2844723" cy="1624667"/>
          </a:xfrm>
          <a:prstGeom prst="rect">
            <a:avLst/>
          </a:prstGeom>
          <a:solidFill>
            <a:srgbClr val="B0C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121917" tIns="60959" rIns="121917" bIns="60959" anchor="t"/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Processor Technologies</a:t>
            </a:r>
          </a:p>
          <a:p>
            <a:pPr algn="ctr"/>
            <a:endParaRPr lang="en-US" sz="1600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j-lt"/>
              </a:rPr>
              <a:t>x86 (Intel/AMD), ARM,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j-lt"/>
              </a:rPr>
              <a:t>OpenPOWER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EFE53B59-6F10-44CE-B9FA-D06AC0ED7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680" y="4744435"/>
            <a:ext cx="2572089" cy="1624667"/>
          </a:xfrm>
          <a:prstGeom prst="rect">
            <a:avLst/>
          </a:prstGeom>
          <a:solidFill>
            <a:srgbClr val="B0C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121917" tIns="60959" rIns="121917" bIns="60959" anchor="t"/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Accelerator Technologies</a:t>
            </a:r>
          </a:p>
          <a:p>
            <a:pPr algn="ctr"/>
            <a:endParaRPr lang="en-US" sz="1600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j-lt"/>
              </a:rPr>
              <a:t>GPUs (NVIDIA/AMD),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j-lt"/>
              </a:rPr>
              <a:t>FPGAs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A9A4E2A7-9306-451E-A910-071B3F707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9493" y="4744435"/>
            <a:ext cx="2572089" cy="1624667"/>
          </a:xfrm>
          <a:prstGeom prst="rect">
            <a:avLst/>
          </a:prstGeom>
          <a:solidFill>
            <a:srgbClr val="B0C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121917" tIns="60959" rIns="121917" bIns="60959" anchor="t"/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Network Offload</a:t>
            </a:r>
          </a:p>
          <a:p>
            <a:pPr algn="ctr"/>
            <a:endParaRPr lang="en-US" sz="1600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j-lt"/>
              </a:rPr>
              <a:t>Datacenter Processing Units,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j-lt"/>
              </a:rPr>
              <a:t>Switch Offload,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j-lt"/>
              </a:rPr>
              <a:t>Network Adapter Offload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FD7EBC-7432-4A7C-A1C5-2AB292919E96}"/>
              </a:ext>
            </a:extLst>
          </p:cNvPr>
          <p:cNvSpPr/>
          <p:nvPr/>
        </p:nvSpPr>
        <p:spPr bwMode="auto">
          <a:xfrm>
            <a:off x="265903" y="2835017"/>
            <a:ext cx="11660196" cy="1790785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 w="12700" cap="sq">
            <a:solidFill>
              <a:schemeClr val="tx1">
                <a:alpha val="25000"/>
              </a:schemeClr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MVAPICH-Plus</a:t>
            </a:r>
          </a:p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(Support for all combinations of CPU, Interconnect, Accelerator, DPU)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C08D168-6F68-4618-AD5A-74E3383BFD5E}"/>
              </a:ext>
            </a:extLst>
          </p:cNvPr>
          <p:cNvSpPr/>
          <p:nvPr/>
        </p:nvSpPr>
        <p:spPr bwMode="auto">
          <a:xfrm>
            <a:off x="261669" y="986305"/>
            <a:ext cx="2607179" cy="2155545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867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High-Performance Computing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255328D-61F4-48BA-A136-44EC7E1D05B3}"/>
              </a:ext>
            </a:extLst>
          </p:cNvPr>
          <p:cNvSpPr/>
          <p:nvPr/>
        </p:nvSpPr>
        <p:spPr bwMode="auto">
          <a:xfrm>
            <a:off x="3279341" y="986305"/>
            <a:ext cx="2607179" cy="215554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867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Big Data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EDEB34-6928-472F-B1D7-B34DA4F6203E}"/>
              </a:ext>
            </a:extLst>
          </p:cNvPr>
          <p:cNvSpPr/>
          <p:nvPr/>
        </p:nvSpPr>
        <p:spPr bwMode="auto">
          <a:xfrm>
            <a:off x="6297013" y="986305"/>
            <a:ext cx="2607179" cy="215554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867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Data Science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8357FF1-7085-4BE0-8873-B02C0A3F7907}"/>
              </a:ext>
            </a:extLst>
          </p:cNvPr>
          <p:cNvSpPr/>
          <p:nvPr/>
        </p:nvSpPr>
        <p:spPr bwMode="auto">
          <a:xfrm>
            <a:off x="9314687" y="986305"/>
            <a:ext cx="2607179" cy="2155545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867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Deep/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42343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E7B09A-EF29-453C-929A-67086DF88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40" y="935023"/>
            <a:ext cx="10490661" cy="5438069"/>
          </a:xfrm>
        </p:spPr>
        <p:txBody>
          <a:bodyPr/>
          <a:lstStyle/>
          <a:p>
            <a:pPr marL="342257" indent="-342257"/>
            <a:r>
              <a:rPr lang="en-US" sz="1800" dirty="0"/>
              <a:t>Released on 11/11/2022</a:t>
            </a:r>
            <a:endParaRPr lang="en-US" dirty="0"/>
          </a:p>
          <a:p>
            <a:pPr marL="342257" indent="-342257"/>
            <a:r>
              <a:rPr lang="en-US" sz="1800" dirty="0">
                <a:solidFill>
                  <a:srgbClr val="FF0000"/>
                </a:solidFill>
              </a:rPr>
              <a:t>Based on MVAPICH 3.0</a:t>
            </a:r>
          </a:p>
          <a:p>
            <a:pPr marL="342257" indent="-342257"/>
            <a:r>
              <a:rPr lang="en-US" sz="1867" dirty="0">
                <a:solidFill>
                  <a:srgbClr val="FF0000"/>
                </a:solidFill>
              </a:rPr>
              <a:t>Advanced MPI with unified MVAPICH2-GDR and MVAPICH2-X features</a:t>
            </a:r>
            <a:endParaRPr lang="en-US" sz="1800" dirty="0">
              <a:solidFill>
                <a:srgbClr val="FF0000"/>
              </a:solidFill>
            </a:endParaRPr>
          </a:p>
          <a:p>
            <a:pPr marL="342257" indent="-342257"/>
            <a:r>
              <a:rPr lang="en-US" sz="1800" dirty="0">
                <a:solidFill>
                  <a:srgbClr val="FF0000"/>
                </a:solidFill>
              </a:rPr>
              <a:t>Support for NVIDIA and AMD GPUs</a:t>
            </a:r>
          </a:p>
          <a:p>
            <a:pPr marL="342257" indent="-342257"/>
            <a:r>
              <a:rPr lang="en-US" sz="1867" dirty="0">
                <a:solidFill>
                  <a:srgbClr val="FF0000"/>
                </a:solidFill>
              </a:rPr>
              <a:t>Optimized designs for HPC, DL, ML, Big Data and Data Science applications</a:t>
            </a:r>
          </a:p>
          <a:p>
            <a:pPr marL="342257" indent="-342257"/>
            <a:r>
              <a:rPr lang="en-US" sz="1867" dirty="0">
                <a:solidFill>
                  <a:srgbClr val="FF0000"/>
                </a:solidFill>
              </a:rPr>
              <a:t>Added support for the ch4:ucx and ch4:ofi devices</a:t>
            </a:r>
          </a:p>
          <a:p>
            <a:pPr marL="342257" indent="-342257"/>
            <a:r>
              <a:rPr lang="en-US" sz="1800" dirty="0">
                <a:solidFill>
                  <a:srgbClr val="FF0000"/>
                </a:solidFill>
              </a:rPr>
              <a:t>Added support for the Cray Slingshot 11 interconnect over OFI</a:t>
            </a:r>
          </a:p>
          <a:p>
            <a:pPr marL="742296" lvl="1" indent="-285108"/>
            <a:r>
              <a:rPr lang="en-US" sz="1400" dirty="0">
                <a:solidFill>
                  <a:srgbClr val="FF0000"/>
                </a:solidFill>
                <a:latin typeface="Calibri"/>
                <a:cs typeface="Calibri"/>
              </a:rPr>
              <a:t>Supports Cray Slingshot 11 network adapters</a:t>
            </a:r>
          </a:p>
          <a:p>
            <a:pPr marL="342257" indent="-342257"/>
            <a:r>
              <a:rPr lang="en-US" sz="1800" dirty="0">
                <a:solidFill>
                  <a:srgbClr val="FF0000"/>
                </a:solidFill>
              </a:rPr>
              <a:t>Added support for the Cornelis OPX library over OFI</a:t>
            </a:r>
          </a:p>
          <a:p>
            <a:pPr marL="742296" lvl="1" indent="-285108"/>
            <a:r>
              <a:rPr lang="en-US" sz="1400" dirty="0">
                <a:solidFill>
                  <a:srgbClr val="FF0000"/>
                </a:solidFill>
                <a:latin typeface="Calibri"/>
                <a:cs typeface="Calibri"/>
              </a:rPr>
              <a:t>Supports Intel Omni-Path adapters</a:t>
            </a:r>
          </a:p>
          <a:p>
            <a:pPr marL="342257" indent="-342257"/>
            <a:r>
              <a:rPr lang="en-US" sz="1800" dirty="0">
                <a:solidFill>
                  <a:srgbClr val="FF0000"/>
                </a:solidFill>
              </a:rPr>
              <a:t>Added support for the Intel PSM3 library over OFI</a:t>
            </a:r>
          </a:p>
          <a:p>
            <a:pPr marL="742296" lvl="1" indent="-285108"/>
            <a:r>
              <a:rPr lang="en-US" sz="1400" dirty="0">
                <a:solidFill>
                  <a:srgbClr val="FF0000"/>
                </a:solidFill>
                <a:latin typeface="Calibri"/>
                <a:cs typeface="Calibri"/>
              </a:rPr>
              <a:t>Supports Intel Columbiaville network adapters</a:t>
            </a:r>
          </a:p>
          <a:p>
            <a:pPr marL="342257" indent="-342257"/>
            <a:r>
              <a:rPr lang="en-US" sz="1800" dirty="0">
                <a:solidFill>
                  <a:srgbClr val="FF0000"/>
                </a:solidFill>
              </a:rPr>
              <a:t>Added support for IB verbs over UCX</a:t>
            </a:r>
          </a:p>
          <a:p>
            <a:pPr marL="742296" lvl="1" indent="-285108"/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Supports IB and RoCE network adapters</a:t>
            </a:r>
          </a:p>
          <a:p>
            <a:pPr marL="342257" indent="-342257"/>
            <a:endParaRPr lang="en-US" sz="1867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5E6C42-D73D-4B77-9EB2-E6C9C31B6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MVAPICH-Plus</a:t>
            </a:r>
          </a:p>
        </p:txBody>
      </p:sp>
    </p:spTree>
    <p:extLst>
      <p:ext uri="{BB962C8B-B14F-4D97-AF65-F5344CB8AC3E}">
        <p14:creationId xmlns:p14="http://schemas.microsoft.com/office/powerpoint/2010/main" val="211412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81E87D-23E8-A559-78F6-99C99713F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257" indent="-342257"/>
            <a:r>
              <a:rPr lang="en-US" dirty="0">
                <a:latin typeface="Calibri"/>
                <a:cs typeface="Calibri"/>
              </a:rPr>
              <a:t>Support a broad range of interconnects with widely used libraries</a:t>
            </a:r>
            <a:endParaRPr lang="en-US" dirty="0"/>
          </a:p>
          <a:p>
            <a:pPr marL="742296" lvl="1" indent="-285108"/>
            <a:r>
              <a:rPr lang="en-US" dirty="0">
                <a:latin typeface="Calibri"/>
                <a:cs typeface="Calibri"/>
              </a:rPr>
              <a:t>Configure with </a:t>
            </a:r>
            <a:r>
              <a:rPr lang="en-US" dirty="0">
                <a:latin typeface="Courier New"/>
                <a:cs typeface="Calibri"/>
              </a:rPr>
              <a:t>--with-device=ch4:ofi</a:t>
            </a:r>
            <a:r>
              <a:rPr lang="en-US" dirty="0">
                <a:latin typeface="Calibri"/>
                <a:cs typeface="Calibri"/>
              </a:rPr>
              <a:t> or </a:t>
            </a:r>
            <a:r>
              <a:rPr lang="en-US" dirty="0">
                <a:latin typeface="Courier New"/>
                <a:cs typeface="Calibri"/>
              </a:rPr>
              <a:t>--with-device=ch4:ucx</a:t>
            </a:r>
            <a:endParaRPr lang="en-US" dirty="0">
              <a:latin typeface="Calibri"/>
              <a:cs typeface="Calibri"/>
            </a:endParaRPr>
          </a:p>
          <a:p>
            <a:pPr marL="342257" indent="-342257"/>
            <a:r>
              <a:rPr lang="en-US" dirty="0">
                <a:latin typeface="Calibri"/>
                <a:cs typeface="Calibri"/>
              </a:rPr>
              <a:t>Runtime provider selection via CVARs</a:t>
            </a:r>
            <a:endParaRPr lang="en-US" dirty="0"/>
          </a:p>
          <a:p>
            <a:pPr marL="742296" lvl="1" indent="-285108"/>
            <a:r>
              <a:rPr lang="en-US" dirty="0">
                <a:latin typeface="Courier New"/>
                <a:cs typeface="Calibri"/>
              </a:rPr>
              <a:t>MPIR_CVAR_OFI_USE_PROVIDER=&lt;prov&gt;</a:t>
            </a:r>
            <a:endParaRPr lang="en-US" dirty="0">
              <a:latin typeface="Courier New"/>
            </a:endParaRPr>
          </a:p>
          <a:p>
            <a:pPr marL="342257" indent="-342257"/>
            <a:r>
              <a:rPr lang="en-US" dirty="0">
                <a:latin typeface="Calibri"/>
                <a:cs typeface="Calibri"/>
              </a:rPr>
              <a:t>System default, embedded, or custom installation of OFI/UCX</a:t>
            </a:r>
            <a:endParaRPr lang="en-US" dirty="0"/>
          </a:p>
          <a:p>
            <a:pPr marL="742296" lvl="1" indent="-285108"/>
            <a:r>
              <a:rPr lang="en-US" dirty="0">
                <a:latin typeface="Calibri"/>
                <a:cs typeface="Calibri"/>
              </a:rPr>
              <a:t>Configure with </a:t>
            </a:r>
            <a:r>
              <a:rPr lang="en-US" dirty="0">
                <a:latin typeface="Courier New"/>
                <a:cs typeface="Calibri"/>
              </a:rPr>
              <a:t>--with-libfabric=embedded </a:t>
            </a:r>
            <a:r>
              <a:rPr lang="en-US" dirty="0">
                <a:latin typeface="Calibri"/>
                <a:cs typeface="Calibri"/>
              </a:rPr>
              <a:t>or </a:t>
            </a:r>
            <a:r>
              <a:rPr lang="en-US" dirty="0">
                <a:latin typeface="Courier New"/>
                <a:cs typeface="Calibri"/>
              </a:rPr>
              <a:t>--with-libfabric=&lt;path&gt;</a:t>
            </a:r>
            <a:endParaRPr lang="en-US" dirty="0"/>
          </a:p>
          <a:p>
            <a:pPr marL="742296" lvl="1" indent="-285108"/>
            <a:r>
              <a:rPr lang="en-US" dirty="0">
                <a:latin typeface="Calibri"/>
                <a:cs typeface="Calibri"/>
              </a:rPr>
              <a:t>Configure with </a:t>
            </a:r>
            <a:r>
              <a:rPr lang="en-US" dirty="0">
                <a:latin typeface="Courier New"/>
                <a:cs typeface="Calibri"/>
              </a:rPr>
              <a:t>--with-ucx=embedded</a:t>
            </a:r>
            <a:r>
              <a:rPr lang="en-US" dirty="0">
                <a:latin typeface="Calibri"/>
                <a:cs typeface="Calibri"/>
              </a:rPr>
              <a:t> or </a:t>
            </a:r>
            <a:r>
              <a:rPr lang="en-US" dirty="0">
                <a:latin typeface="Courier New"/>
                <a:cs typeface="Calibri"/>
              </a:rPr>
              <a:t>--with-ucx=&lt;path&gt;</a:t>
            </a:r>
            <a:endParaRPr lang="en-US" dirty="0"/>
          </a:p>
          <a:p>
            <a:pPr marL="342257" indent="-342257"/>
            <a:r>
              <a:rPr lang="en-US" dirty="0">
                <a:latin typeface="Calibri"/>
                <a:cs typeface="Calibri"/>
              </a:rPr>
              <a:t>Enhanced MVAPICH2 collective designs</a:t>
            </a:r>
            <a:endParaRPr lang="en-US" dirty="0">
              <a:latin typeface="Calibri"/>
            </a:endParaRPr>
          </a:p>
          <a:p>
            <a:pPr marL="342257" indent="-342257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79AEF4-0D9F-CF7F-4288-E997945F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Calibri"/>
                <a:cs typeface="Calibri"/>
              </a:rPr>
              <a:t>Features of OFI and UCX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6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A44F35-941C-3A4C-9489-BA4C3AB7C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Evaluation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DBEB4B-8514-B944-97C6-10BF34F55F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8554E-0946-0B42-B962-D2EE79F8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91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D03A-F280-8B4C-9A81-D92826F5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378" y="154026"/>
            <a:ext cx="10515600" cy="921736"/>
          </a:xfrm>
        </p:spPr>
        <p:txBody>
          <a:bodyPr>
            <a:noAutofit/>
          </a:bodyPr>
          <a:lstStyle/>
          <a:p>
            <a:r>
              <a:rPr lang="en-US" sz="3600" dirty="0"/>
              <a:t>Point-to-Point Performance -</a:t>
            </a:r>
            <a:r>
              <a:rPr lang="en-US" sz="3600" b="0" dirty="0"/>
              <a:t> Intra-Node CPU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09B19A3-C230-FD4E-9D11-B10EEEAA12EC}"/>
              </a:ext>
            </a:extLst>
          </p:cNvPr>
          <p:cNvSpPr txBox="1">
            <a:spLocks/>
          </p:cNvSpPr>
          <p:nvPr/>
        </p:nvSpPr>
        <p:spPr>
          <a:xfrm>
            <a:off x="725017" y="3036824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Latency (small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F0305B2-A487-844C-8999-C79632155391}"/>
              </a:ext>
            </a:extLst>
          </p:cNvPr>
          <p:cNvSpPr txBox="1">
            <a:spLocks/>
          </p:cNvSpPr>
          <p:nvPr/>
        </p:nvSpPr>
        <p:spPr>
          <a:xfrm>
            <a:off x="4676436" y="3057905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Latency (large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C238731-5454-AB41-8FBA-F9FB2F779640}"/>
              </a:ext>
            </a:extLst>
          </p:cNvPr>
          <p:cNvSpPr txBox="1">
            <a:spLocks/>
          </p:cNvSpPr>
          <p:nvPr/>
        </p:nvSpPr>
        <p:spPr>
          <a:xfrm>
            <a:off x="725017" y="5104091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Bandwidth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634C3E2-E427-194F-B19F-069581CF0A95}"/>
              </a:ext>
            </a:extLst>
          </p:cNvPr>
          <p:cNvSpPr txBox="1">
            <a:spLocks/>
          </p:cNvSpPr>
          <p:nvPr/>
        </p:nvSpPr>
        <p:spPr>
          <a:xfrm>
            <a:off x="4691680" y="5066081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Bi-Directional Bandwidth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8611ED-2055-E24C-921E-E258CDB63FB0}"/>
              </a:ext>
            </a:extLst>
          </p:cNvPr>
          <p:cNvSpPr txBox="1"/>
          <p:nvPr/>
        </p:nvSpPr>
        <p:spPr>
          <a:xfrm>
            <a:off x="8062786" y="2410089"/>
            <a:ext cx="41527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rgbClr val="00588D"/>
              </a:solidFill>
            </a:endParaRPr>
          </a:p>
          <a:p>
            <a:r>
              <a:rPr lang="en-US" sz="1400" b="1" dirty="0"/>
              <a:t>Peak Bandwidth: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MVAPICH2-X </a:t>
            </a:r>
            <a:r>
              <a:rPr lang="en-US" sz="1400" b="1" dirty="0">
                <a:solidFill>
                  <a:srgbClr val="009193"/>
                </a:solidFill>
              </a:rPr>
              <a:t>39.2 GB/s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OpenMPI+UCX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FF9300"/>
                </a:solidFill>
              </a:rPr>
              <a:t>38.2GB/s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CrayMPICH</a:t>
            </a:r>
            <a:r>
              <a:rPr lang="en-US" sz="1400" dirty="0"/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42 GB/s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588D"/>
              </a:solidFill>
            </a:endParaRPr>
          </a:p>
          <a:p>
            <a:r>
              <a:rPr lang="en-US" sz="1400" b="1" dirty="0"/>
              <a:t>Latency at 4 Bytes: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MVAPICH2-X </a:t>
            </a:r>
            <a:r>
              <a:rPr lang="en-US" sz="1400" b="1" dirty="0">
                <a:solidFill>
                  <a:srgbClr val="009193"/>
                </a:solidFill>
              </a:rPr>
              <a:t>0.22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OpenMPI+UCX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FF9300"/>
                </a:solidFill>
              </a:rPr>
              <a:t>0.31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CrayMPICH</a:t>
            </a:r>
            <a:r>
              <a:rPr lang="en-US" sz="1400" dirty="0"/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0.27 us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36DB14-7492-7249-9542-458D8D6E5486}"/>
              </a:ext>
            </a:extLst>
          </p:cNvPr>
          <p:cNvCxnSpPr>
            <a:cxnSpLocks/>
          </p:cNvCxnSpPr>
          <p:nvPr/>
        </p:nvCxnSpPr>
        <p:spPr>
          <a:xfrm flipH="1">
            <a:off x="7947769" y="917499"/>
            <a:ext cx="70544" cy="4652028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able&#10;&#10;Description automatically generated">
            <a:extLst>
              <a:ext uri="{FF2B5EF4-FFF2-40B4-BE49-F238E27FC236}">
                <a16:creationId xmlns:a16="http://schemas.microsoft.com/office/drawing/2014/main" id="{40BA4526-D352-0348-A356-5F73572E1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751" y="917499"/>
            <a:ext cx="3754943" cy="1492590"/>
          </a:xfrm>
          <a:prstGeom prst="rect">
            <a:avLst/>
          </a:prstGeom>
          <a:noFill/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711C561F-F68A-9045-B550-AEEF8CA82B39}"/>
              </a:ext>
            </a:extLst>
          </p:cNvPr>
          <p:cNvSpPr txBox="1">
            <a:spLocks/>
          </p:cNvSpPr>
          <p:nvPr/>
        </p:nvSpPr>
        <p:spPr>
          <a:xfrm>
            <a:off x="0" y="5773517"/>
            <a:ext cx="9084623" cy="346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600" dirty="0">
                <a:solidFill>
                  <a:srgbClr val="508CCB"/>
                </a:solidFill>
              </a:rPr>
              <a:t>AMD </a:t>
            </a:r>
            <a:r>
              <a:rPr lang="en-US" sz="1600" dirty="0" err="1">
                <a:solidFill>
                  <a:srgbClr val="508CCB"/>
                </a:solidFill>
              </a:rPr>
              <a:t>Epyc</a:t>
            </a:r>
            <a:r>
              <a:rPr lang="en-US" sz="1600" dirty="0">
                <a:solidFill>
                  <a:srgbClr val="508CCB"/>
                </a:solidFill>
              </a:rPr>
              <a:t> Rome CPUs on Spock System</a:t>
            </a:r>
            <a:endParaRPr lang="en-US" sz="1600" b="0" dirty="0">
              <a:solidFill>
                <a:srgbClr val="508CCB"/>
              </a:solidFill>
            </a:endParaRP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9F0A43C1-CFD1-264F-A872-FDF0E7789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016" y="3276435"/>
            <a:ext cx="3883511" cy="1828800"/>
          </a:xfrm>
          <a:prstGeom prst="rect">
            <a:avLst/>
          </a:prstGeo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2872750F-772A-5449-ADE5-D782E37A7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1" y="3276435"/>
            <a:ext cx="3883511" cy="1828800"/>
          </a:xfrm>
          <a:prstGeom prst="rect">
            <a:avLst/>
          </a:prstGeom>
        </p:spPr>
      </p:pic>
      <p:pic>
        <p:nvPicPr>
          <p:cNvPr id="28" name="Picture 27" descr="Chart, line chart&#10;&#10;Description automatically generated">
            <a:extLst>
              <a:ext uri="{FF2B5EF4-FFF2-40B4-BE49-F238E27FC236}">
                <a16:creationId xmlns:a16="http://schemas.microsoft.com/office/drawing/2014/main" id="{CC256B31-6529-8849-B1EA-13F5B2721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9637" y="1186077"/>
            <a:ext cx="3883511" cy="1828800"/>
          </a:xfrm>
          <a:prstGeom prst="rect">
            <a:avLst/>
          </a:prstGeom>
        </p:spPr>
      </p:pic>
      <p:pic>
        <p:nvPicPr>
          <p:cNvPr id="30" name="Picture 29" descr="Chart, line chart&#10;&#10;Description automatically generated">
            <a:extLst>
              <a:ext uri="{FF2B5EF4-FFF2-40B4-BE49-F238E27FC236}">
                <a16:creationId xmlns:a16="http://schemas.microsoft.com/office/drawing/2014/main" id="{40F87893-85BF-5A4B-AE02-F3B11FDA0A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39" y="1164130"/>
            <a:ext cx="3883511" cy="1828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950685-696D-9A47-8D46-B76F9EF60E9B}"/>
              </a:ext>
            </a:extLst>
          </p:cNvPr>
          <p:cNvSpPr txBox="1"/>
          <p:nvPr/>
        </p:nvSpPr>
        <p:spPr bwMode="auto">
          <a:xfrm>
            <a:off x="0" y="6233500"/>
            <a:ext cx="1174865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Reference: </a:t>
            </a:r>
            <a:r>
              <a:rPr lang="en-US" sz="1200" dirty="0">
                <a:solidFill>
                  <a:srgbClr val="4E61DD"/>
                </a:solidFill>
              </a:rPr>
              <a:t>High Performance MPI over the Slingshot Interconnect: Early Experiences K. </a:t>
            </a:r>
            <a:r>
              <a:rPr lang="en-US" sz="1200" dirty="0" err="1">
                <a:solidFill>
                  <a:srgbClr val="4E61DD"/>
                </a:solidFill>
              </a:rPr>
              <a:t>Khorassani</a:t>
            </a:r>
            <a:r>
              <a:rPr lang="en-US" sz="1200" dirty="0">
                <a:solidFill>
                  <a:srgbClr val="4E61DD"/>
                </a:solidFill>
              </a:rPr>
              <a:t>, C. Chen, B. Ramesh, A. </a:t>
            </a:r>
            <a:r>
              <a:rPr lang="en-US" sz="1200" dirty="0" err="1">
                <a:solidFill>
                  <a:srgbClr val="4E61DD"/>
                </a:solidFill>
              </a:rPr>
              <a:t>Shafi</a:t>
            </a:r>
            <a:r>
              <a:rPr lang="en-US" sz="1200" dirty="0">
                <a:solidFill>
                  <a:srgbClr val="4E61DD"/>
                </a:solidFill>
              </a:rPr>
              <a:t>, H. </a:t>
            </a:r>
            <a:r>
              <a:rPr lang="en-US" sz="1200" dirty="0" err="1">
                <a:solidFill>
                  <a:srgbClr val="4E61DD"/>
                </a:solidFill>
              </a:rPr>
              <a:t>Subramoni</a:t>
            </a:r>
            <a:r>
              <a:rPr lang="en-US" sz="1200" dirty="0">
                <a:solidFill>
                  <a:srgbClr val="4E61DD"/>
                </a:solidFill>
              </a:rPr>
              <a:t>, D. Panda Practice and Experience in Advanced Research Computing, Jul 2022.</a:t>
            </a:r>
          </a:p>
        </p:txBody>
      </p:sp>
    </p:spTree>
    <p:extLst>
      <p:ext uri="{BB962C8B-B14F-4D97-AF65-F5344CB8AC3E}">
        <p14:creationId xmlns:p14="http://schemas.microsoft.com/office/powerpoint/2010/main" val="3606372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D03A-F280-8B4C-9A81-D92826F5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378" y="154026"/>
            <a:ext cx="10515600" cy="921736"/>
          </a:xfrm>
        </p:spPr>
        <p:txBody>
          <a:bodyPr>
            <a:noAutofit/>
          </a:bodyPr>
          <a:lstStyle/>
          <a:p>
            <a:r>
              <a:rPr lang="en-US" sz="3600" dirty="0"/>
              <a:t>Point-to-Point Performance -</a:t>
            </a:r>
            <a:r>
              <a:rPr lang="en-US" sz="3600" b="0" dirty="0"/>
              <a:t> Inter-Node CPU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09B19A3-C230-FD4E-9D11-B10EEEAA12EC}"/>
              </a:ext>
            </a:extLst>
          </p:cNvPr>
          <p:cNvSpPr txBox="1">
            <a:spLocks/>
          </p:cNvSpPr>
          <p:nvPr/>
        </p:nvSpPr>
        <p:spPr>
          <a:xfrm>
            <a:off x="725017" y="3036824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Latency (small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F0305B2-A487-844C-8999-C79632155391}"/>
              </a:ext>
            </a:extLst>
          </p:cNvPr>
          <p:cNvSpPr txBox="1">
            <a:spLocks/>
          </p:cNvSpPr>
          <p:nvPr/>
        </p:nvSpPr>
        <p:spPr>
          <a:xfrm>
            <a:off x="4676436" y="3057905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Latency (large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C238731-5454-AB41-8FBA-F9FB2F779640}"/>
              </a:ext>
            </a:extLst>
          </p:cNvPr>
          <p:cNvSpPr txBox="1">
            <a:spLocks/>
          </p:cNvSpPr>
          <p:nvPr/>
        </p:nvSpPr>
        <p:spPr>
          <a:xfrm>
            <a:off x="725017" y="5104091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Bandwidth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634C3E2-E427-194F-B19F-069581CF0A95}"/>
              </a:ext>
            </a:extLst>
          </p:cNvPr>
          <p:cNvSpPr txBox="1">
            <a:spLocks/>
          </p:cNvSpPr>
          <p:nvPr/>
        </p:nvSpPr>
        <p:spPr>
          <a:xfrm>
            <a:off x="4691680" y="5066081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Bi-Directional Bandwidth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8611ED-2055-E24C-921E-E258CDB63FB0}"/>
              </a:ext>
            </a:extLst>
          </p:cNvPr>
          <p:cNvSpPr txBox="1"/>
          <p:nvPr/>
        </p:nvSpPr>
        <p:spPr>
          <a:xfrm>
            <a:off x="8062786" y="2410089"/>
            <a:ext cx="415272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Slingshot-10 Interconnect for over network communication (12.5+12.5 GB/s)</a:t>
            </a:r>
          </a:p>
          <a:p>
            <a:endParaRPr lang="en-US" sz="1400" dirty="0">
              <a:solidFill>
                <a:srgbClr val="00588D"/>
              </a:solidFill>
            </a:endParaRPr>
          </a:p>
          <a:p>
            <a:r>
              <a:rPr lang="en-US" sz="1400" b="1" dirty="0"/>
              <a:t>Peak Bandwidth: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MVAPICH2-X </a:t>
            </a:r>
            <a:r>
              <a:rPr lang="en-US" sz="1400" b="1" dirty="0">
                <a:solidFill>
                  <a:srgbClr val="009193"/>
                </a:solidFill>
              </a:rPr>
              <a:t>122.4 MB/s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OpenMPI+UCX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FF9300"/>
                </a:solidFill>
              </a:rPr>
              <a:t>122.4 MB/s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CrayMPICH</a:t>
            </a:r>
            <a:r>
              <a:rPr lang="en-US" sz="1400" dirty="0"/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122.4 MB/s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588D"/>
              </a:solidFill>
            </a:endParaRPr>
          </a:p>
          <a:p>
            <a:r>
              <a:rPr lang="en-US" sz="1400" b="1" dirty="0"/>
              <a:t>Latency at 4 Bytes: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MVAPICH2-X </a:t>
            </a:r>
            <a:r>
              <a:rPr lang="en-US" sz="1400" b="1" dirty="0">
                <a:solidFill>
                  <a:srgbClr val="009193"/>
                </a:solidFill>
              </a:rPr>
              <a:t>2.55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OpenMPI+UCX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FF9300"/>
                </a:solidFill>
              </a:rPr>
              <a:t>2.27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CrayMPICH</a:t>
            </a:r>
            <a:r>
              <a:rPr lang="en-US" sz="1400" dirty="0"/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2.07 us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36DB14-7492-7249-9542-458D8D6E5486}"/>
              </a:ext>
            </a:extLst>
          </p:cNvPr>
          <p:cNvCxnSpPr>
            <a:cxnSpLocks/>
          </p:cNvCxnSpPr>
          <p:nvPr/>
        </p:nvCxnSpPr>
        <p:spPr>
          <a:xfrm flipH="1">
            <a:off x="7947769" y="917499"/>
            <a:ext cx="70544" cy="4652028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able&#10;&#10;Description automatically generated">
            <a:extLst>
              <a:ext uri="{FF2B5EF4-FFF2-40B4-BE49-F238E27FC236}">
                <a16:creationId xmlns:a16="http://schemas.microsoft.com/office/drawing/2014/main" id="{40BA4526-D352-0348-A356-5F73572E1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751" y="917499"/>
            <a:ext cx="3754943" cy="1492590"/>
          </a:xfrm>
          <a:prstGeom prst="rect">
            <a:avLst/>
          </a:prstGeom>
          <a:noFill/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13B185B-E58C-B647-BE9E-E7CB8352F6DF}"/>
              </a:ext>
            </a:extLst>
          </p:cNvPr>
          <p:cNvSpPr/>
          <p:nvPr/>
        </p:nvSpPr>
        <p:spPr>
          <a:xfrm rot="5400000">
            <a:off x="9725803" y="1172711"/>
            <a:ext cx="204140" cy="106567"/>
          </a:xfrm>
          <a:prstGeom prst="ellipse">
            <a:avLst/>
          </a:prstGeom>
          <a:noFill/>
          <a:ln w="38100">
            <a:solidFill>
              <a:srgbClr val="00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D47F937-0AB7-8A42-AD9A-F0F7799CC76F}"/>
              </a:ext>
            </a:extLst>
          </p:cNvPr>
          <p:cNvSpPr txBox="1">
            <a:spLocks/>
          </p:cNvSpPr>
          <p:nvPr/>
        </p:nvSpPr>
        <p:spPr>
          <a:xfrm>
            <a:off x="0" y="5773517"/>
            <a:ext cx="9084623" cy="346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600" dirty="0">
                <a:solidFill>
                  <a:srgbClr val="508CCB"/>
                </a:solidFill>
              </a:rPr>
              <a:t>AMD </a:t>
            </a:r>
            <a:r>
              <a:rPr lang="en-US" sz="1600" dirty="0" err="1">
                <a:solidFill>
                  <a:srgbClr val="508CCB"/>
                </a:solidFill>
              </a:rPr>
              <a:t>Epyc</a:t>
            </a:r>
            <a:r>
              <a:rPr lang="en-US" sz="1600" dirty="0">
                <a:solidFill>
                  <a:srgbClr val="508CCB"/>
                </a:solidFill>
              </a:rPr>
              <a:t> Rome CPUs on Spock System</a:t>
            </a:r>
            <a:endParaRPr lang="en-US" sz="1600" b="0" dirty="0">
              <a:solidFill>
                <a:srgbClr val="508CCB"/>
              </a:solidFill>
            </a:endParaRP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31219A33-96D7-3648-A3DC-97E543A62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8" y="3260021"/>
            <a:ext cx="3883511" cy="1828800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E93DA1C7-92A5-094D-B83B-389D0B579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255" y="1223997"/>
            <a:ext cx="3883511" cy="1828800"/>
          </a:xfrm>
          <a:prstGeom prst="rect">
            <a:avLst/>
          </a:prstGeom>
        </p:spPr>
      </p:pic>
      <p:pic>
        <p:nvPicPr>
          <p:cNvPr id="20" name="Picture 19" descr="Chart, bar chart&#10;&#10;Description automatically generated">
            <a:extLst>
              <a:ext uri="{FF2B5EF4-FFF2-40B4-BE49-F238E27FC236}">
                <a16:creationId xmlns:a16="http://schemas.microsoft.com/office/drawing/2014/main" id="{835A20FC-1931-B74C-A4DE-1BC268530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459" y="3281102"/>
            <a:ext cx="3883511" cy="1828800"/>
          </a:xfrm>
          <a:prstGeom prst="rect">
            <a:avLst/>
          </a:prstGeom>
        </p:spPr>
      </p:pic>
      <p:pic>
        <p:nvPicPr>
          <p:cNvPr id="24" name="Picture 23" descr="Chart, line chart&#10;&#10;Description automatically generated">
            <a:extLst>
              <a:ext uri="{FF2B5EF4-FFF2-40B4-BE49-F238E27FC236}">
                <a16:creationId xmlns:a16="http://schemas.microsoft.com/office/drawing/2014/main" id="{4681F401-2048-6E42-B809-B76BBEE79E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639" y="1218845"/>
            <a:ext cx="3883511" cy="1828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E700B07-AEC3-3C46-BB95-DDA0EF71EBC4}"/>
              </a:ext>
            </a:extLst>
          </p:cNvPr>
          <p:cNvSpPr txBox="1"/>
          <p:nvPr/>
        </p:nvSpPr>
        <p:spPr bwMode="auto">
          <a:xfrm>
            <a:off x="0" y="6120331"/>
            <a:ext cx="1174865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Reference: </a:t>
            </a:r>
            <a:r>
              <a:rPr lang="en-US" sz="1200" dirty="0">
                <a:solidFill>
                  <a:srgbClr val="4E61DD"/>
                </a:solidFill>
              </a:rPr>
              <a:t>High Performance MPI over the Slingshot Interconnect: Early Experiences K. </a:t>
            </a:r>
            <a:r>
              <a:rPr lang="en-US" sz="1200" dirty="0" err="1">
                <a:solidFill>
                  <a:srgbClr val="4E61DD"/>
                </a:solidFill>
              </a:rPr>
              <a:t>Khorassani</a:t>
            </a:r>
            <a:r>
              <a:rPr lang="en-US" sz="1200" dirty="0">
                <a:solidFill>
                  <a:srgbClr val="4E61DD"/>
                </a:solidFill>
              </a:rPr>
              <a:t>, C. Chen, B. Ramesh, A. </a:t>
            </a:r>
            <a:r>
              <a:rPr lang="en-US" sz="1200" dirty="0" err="1">
                <a:solidFill>
                  <a:srgbClr val="4E61DD"/>
                </a:solidFill>
              </a:rPr>
              <a:t>Shafi</a:t>
            </a:r>
            <a:r>
              <a:rPr lang="en-US" sz="1200" dirty="0">
                <a:solidFill>
                  <a:srgbClr val="4E61DD"/>
                </a:solidFill>
              </a:rPr>
              <a:t>, H. </a:t>
            </a:r>
            <a:r>
              <a:rPr lang="en-US" sz="1200" dirty="0" err="1">
                <a:solidFill>
                  <a:srgbClr val="4E61DD"/>
                </a:solidFill>
              </a:rPr>
              <a:t>Subramoni</a:t>
            </a:r>
            <a:r>
              <a:rPr lang="en-US" sz="1200" dirty="0">
                <a:solidFill>
                  <a:srgbClr val="4E61DD"/>
                </a:solidFill>
              </a:rPr>
              <a:t>, D. Panda Practice and Experience in Advanced Research Computing, Jul 2022.</a:t>
            </a:r>
          </a:p>
        </p:txBody>
      </p:sp>
    </p:spTree>
    <p:extLst>
      <p:ext uri="{BB962C8B-B14F-4D97-AF65-F5344CB8AC3E}">
        <p14:creationId xmlns:p14="http://schemas.microsoft.com/office/powerpoint/2010/main" val="3670080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D03A-F280-8B4C-9A81-D92826F50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Collectives Performance -</a:t>
            </a:r>
            <a:r>
              <a:rPr lang="en-US" sz="3600" b="0" dirty="0"/>
              <a:t> CPU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D2A15D1-8179-4842-9B94-A19E336F1CC7}"/>
              </a:ext>
            </a:extLst>
          </p:cNvPr>
          <p:cNvSpPr txBox="1">
            <a:spLocks/>
          </p:cNvSpPr>
          <p:nvPr/>
        </p:nvSpPr>
        <p:spPr>
          <a:xfrm>
            <a:off x="2291225" y="3359827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Gather (small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FC8A44A-6759-7E4B-BAA6-F8A6B3F632F3}"/>
              </a:ext>
            </a:extLst>
          </p:cNvPr>
          <p:cNvSpPr txBox="1">
            <a:spLocks/>
          </p:cNvSpPr>
          <p:nvPr/>
        </p:nvSpPr>
        <p:spPr>
          <a:xfrm>
            <a:off x="7229380" y="3354334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Gather (large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8D134C-7C8D-944B-BC95-6DAEEF3AD2C8}"/>
              </a:ext>
            </a:extLst>
          </p:cNvPr>
          <p:cNvSpPr txBox="1">
            <a:spLocks/>
          </p:cNvSpPr>
          <p:nvPr/>
        </p:nvSpPr>
        <p:spPr>
          <a:xfrm>
            <a:off x="2291225" y="5493210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 err="1">
                <a:solidFill>
                  <a:srgbClr val="C00000"/>
                </a:solidFill>
              </a:rPr>
              <a:t>Allgather</a:t>
            </a:r>
            <a:r>
              <a:rPr lang="en-US" sz="1100" dirty="0">
                <a:solidFill>
                  <a:srgbClr val="C00000"/>
                </a:solidFill>
              </a:rPr>
              <a:t> (small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333C5C2-5197-5B4C-BDA8-10E0B8BFE04A}"/>
              </a:ext>
            </a:extLst>
          </p:cNvPr>
          <p:cNvSpPr txBox="1">
            <a:spLocks/>
          </p:cNvSpPr>
          <p:nvPr/>
        </p:nvSpPr>
        <p:spPr>
          <a:xfrm>
            <a:off x="7229380" y="5493209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 err="1">
                <a:solidFill>
                  <a:srgbClr val="C00000"/>
                </a:solidFill>
              </a:rPr>
              <a:t>Allgather</a:t>
            </a:r>
            <a:r>
              <a:rPr lang="en-US" sz="1100" dirty="0">
                <a:solidFill>
                  <a:srgbClr val="C00000"/>
                </a:solidFill>
              </a:rPr>
              <a:t> (large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F70FAE-D2D0-2B40-B56A-4B4EC3C7459E}"/>
              </a:ext>
            </a:extLst>
          </p:cNvPr>
          <p:cNvSpPr txBox="1">
            <a:spLocks/>
          </p:cNvSpPr>
          <p:nvPr/>
        </p:nvSpPr>
        <p:spPr>
          <a:xfrm>
            <a:off x="0" y="5773517"/>
            <a:ext cx="9084623" cy="346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600" dirty="0">
                <a:solidFill>
                  <a:srgbClr val="508CCB"/>
                </a:solidFill>
              </a:rPr>
              <a:t>256 CPUs – 4 Nodes &amp; 64 PPN on Spock System</a:t>
            </a:r>
            <a:endParaRPr lang="en-US" sz="1600" b="0" dirty="0">
              <a:solidFill>
                <a:srgbClr val="508CCB"/>
              </a:solidFill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4D367221-1E0E-5A41-82F7-0634B2541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759" y="1525534"/>
            <a:ext cx="4039067" cy="1828800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1897D9E2-585C-8A48-9D26-A8F08EBBB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872" y="1540614"/>
            <a:ext cx="4014439" cy="1828800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F75FC480-794E-5D4D-897F-D29F48CEA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759" y="3678994"/>
            <a:ext cx="4039067" cy="1828800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3B0129AB-67A9-4D43-B5CB-E5CA6AF40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014" y="3664409"/>
            <a:ext cx="4014439" cy="1828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302ADF-795E-F24A-BE2D-AA1C34379068}"/>
              </a:ext>
            </a:extLst>
          </p:cNvPr>
          <p:cNvSpPr txBox="1"/>
          <p:nvPr/>
        </p:nvSpPr>
        <p:spPr bwMode="auto">
          <a:xfrm>
            <a:off x="0" y="6233500"/>
            <a:ext cx="1174865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Reference: </a:t>
            </a:r>
            <a:r>
              <a:rPr lang="en-US" sz="1200" dirty="0">
                <a:solidFill>
                  <a:srgbClr val="4E61DD"/>
                </a:solidFill>
              </a:rPr>
              <a:t>High Performance MPI over the Slingshot Interconnect: Early Experiences K. </a:t>
            </a:r>
            <a:r>
              <a:rPr lang="en-US" sz="1200" dirty="0" err="1">
                <a:solidFill>
                  <a:srgbClr val="4E61DD"/>
                </a:solidFill>
              </a:rPr>
              <a:t>Khorassani</a:t>
            </a:r>
            <a:r>
              <a:rPr lang="en-US" sz="1200" dirty="0">
                <a:solidFill>
                  <a:srgbClr val="4E61DD"/>
                </a:solidFill>
              </a:rPr>
              <a:t>, C. Chen, B. Ramesh, A. </a:t>
            </a:r>
            <a:r>
              <a:rPr lang="en-US" sz="1200" dirty="0" err="1">
                <a:solidFill>
                  <a:srgbClr val="4E61DD"/>
                </a:solidFill>
              </a:rPr>
              <a:t>Shafi</a:t>
            </a:r>
            <a:r>
              <a:rPr lang="en-US" sz="1200" dirty="0">
                <a:solidFill>
                  <a:srgbClr val="4E61DD"/>
                </a:solidFill>
              </a:rPr>
              <a:t>, H. </a:t>
            </a:r>
            <a:r>
              <a:rPr lang="en-US" sz="1200" dirty="0" err="1">
                <a:solidFill>
                  <a:srgbClr val="4E61DD"/>
                </a:solidFill>
              </a:rPr>
              <a:t>Subramoni</a:t>
            </a:r>
            <a:r>
              <a:rPr lang="en-US" sz="1200" dirty="0">
                <a:solidFill>
                  <a:srgbClr val="4E61DD"/>
                </a:solidFill>
              </a:rPr>
              <a:t>, D. Panda Practice and Experience in Advanced Research Computing, Jul 2022.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41473FE-5301-4C4A-A60B-1B31B77983EE}"/>
              </a:ext>
            </a:extLst>
          </p:cNvPr>
          <p:cNvSpPr txBox="1">
            <a:spLocks/>
          </p:cNvSpPr>
          <p:nvPr/>
        </p:nvSpPr>
        <p:spPr>
          <a:xfrm>
            <a:off x="88900" y="1075762"/>
            <a:ext cx="2044700" cy="354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rgbClr val="FF0000"/>
                </a:solidFill>
              </a:rPr>
              <a:t>GATHER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244496B-F164-F443-B67E-BEEAC9003006}"/>
              </a:ext>
            </a:extLst>
          </p:cNvPr>
          <p:cNvSpPr txBox="1">
            <a:spLocks/>
          </p:cNvSpPr>
          <p:nvPr/>
        </p:nvSpPr>
        <p:spPr>
          <a:xfrm>
            <a:off x="125443" y="3293786"/>
            <a:ext cx="2044700" cy="354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rgbClr val="FF0000"/>
                </a:solidFill>
              </a:rPr>
              <a:t>ALLGATHER</a:t>
            </a:r>
          </a:p>
        </p:txBody>
      </p:sp>
    </p:spTree>
    <p:extLst>
      <p:ext uri="{BB962C8B-B14F-4D97-AF65-F5344CB8AC3E}">
        <p14:creationId xmlns:p14="http://schemas.microsoft.com/office/powerpoint/2010/main" val="3353814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D03A-F280-8B4C-9A81-D92826F50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Collectives Performance -</a:t>
            </a:r>
            <a:r>
              <a:rPr lang="en-US" sz="3600" b="0" dirty="0"/>
              <a:t> CPU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BF378E-A8BD-B647-A62F-4344196D6700}"/>
              </a:ext>
            </a:extLst>
          </p:cNvPr>
          <p:cNvSpPr txBox="1">
            <a:spLocks/>
          </p:cNvSpPr>
          <p:nvPr/>
        </p:nvSpPr>
        <p:spPr>
          <a:xfrm>
            <a:off x="2148721" y="3359826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Reduce (small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8067314-F4D8-824F-9481-26E5FFDEC47A}"/>
              </a:ext>
            </a:extLst>
          </p:cNvPr>
          <p:cNvSpPr txBox="1">
            <a:spLocks/>
          </p:cNvSpPr>
          <p:nvPr/>
        </p:nvSpPr>
        <p:spPr>
          <a:xfrm>
            <a:off x="7071617" y="3371702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Reduce (large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5EE9935-21B7-CC4D-B4C3-F6DA025892E4}"/>
              </a:ext>
            </a:extLst>
          </p:cNvPr>
          <p:cNvSpPr txBox="1">
            <a:spLocks/>
          </p:cNvSpPr>
          <p:nvPr/>
        </p:nvSpPr>
        <p:spPr>
          <a:xfrm>
            <a:off x="2291225" y="5493210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 err="1">
                <a:solidFill>
                  <a:srgbClr val="C00000"/>
                </a:solidFill>
              </a:rPr>
              <a:t>Allreduce</a:t>
            </a:r>
            <a:r>
              <a:rPr lang="en-US" sz="1100" dirty="0">
                <a:solidFill>
                  <a:srgbClr val="C00000"/>
                </a:solidFill>
              </a:rPr>
              <a:t> (small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63E6A9B-A913-FB4F-A330-130B0D170AB4}"/>
              </a:ext>
            </a:extLst>
          </p:cNvPr>
          <p:cNvSpPr txBox="1">
            <a:spLocks/>
          </p:cNvSpPr>
          <p:nvPr/>
        </p:nvSpPr>
        <p:spPr>
          <a:xfrm>
            <a:off x="7229380" y="5493209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 err="1">
                <a:solidFill>
                  <a:srgbClr val="C00000"/>
                </a:solidFill>
              </a:rPr>
              <a:t>Allreduce</a:t>
            </a:r>
            <a:r>
              <a:rPr lang="en-US" sz="1100" dirty="0">
                <a:solidFill>
                  <a:srgbClr val="C00000"/>
                </a:solidFill>
              </a:rPr>
              <a:t> (large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735C30-A4A0-EB40-A04C-F86ECB585B17}"/>
              </a:ext>
            </a:extLst>
          </p:cNvPr>
          <p:cNvSpPr txBox="1">
            <a:spLocks/>
          </p:cNvSpPr>
          <p:nvPr/>
        </p:nvSpPr>
        <p:spPr>
          <a:xfrm>
            <a:off x="0" y="5773517"/>
            <a:ext cx="9084623" cy="346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600" dirty="0">
                <a:solidFill>
                  <a:srgbClr val="508CCB"/>
                </a:solidFill>
              </a:rPr>
              <a:t>256 CPUs – 4 Nodes &amp; 64 PPN on Spock System</a:t>
            </a:r>
            <a:endParaRPr lang="en-US" sz="1600" b="0" dirty="0">
              <a:solidFill>
                <a:srgbClr val="508CCB"/>
              </a:solidFill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EB7BD521-76BD-794B-B2E0-3B4AE03B1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746" y="1509239"/>
            <a:ext cx="4016628" cy="1828800"/>
          </a:xfrm>
          <a:prstGeom prst="rect">
            <a:avLst/>
          </a:prstGeom>
        </p:spPr>
      </p:pic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BE3A2BD0-8959-4A4B-A6BA-4E3C82E48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881" y="1522250"/>
            <a:ext cx="4014439" cy="1828800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1699016D-9554-7F48-AE03-BAA4C6DD3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935" y="3658153"/>
            <a:ext cx="4014439" cy="1828800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5B45356B-124D-D546-87F9-95EC90699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9881" y="3630747"/>
            <a:ext cx="4014439" cy="1828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6C4BCC-F20D-B248-B30C-CF52C66C1493}"/>
              </a:ext>
            </a:extLst>
          </p:cNvPr>
          <p:cNvSpPr txBox="1"/>
          <p:nvPr/>
        </p:nvSpPr>
        <p:spPr bwMode="auto">
          <a:xfrm>
            <a:off x="0" y="6155678"/>
            <a:ext cx="1174865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Reference: </a:t>
            </a:r>
            <a:r>
              <a:rPr lang="en-US" sz="1200" dirty="0">
                <a:solidFill>
                  <a:srgbClr val="4E61DD"/>
                </a:solidFill>
              </a:rPr>
              <a:t>High Performance MPI over the Slingshot Interconnect: Early Experiences K. </a:t>
            </a:r>
            <a:r>
              <a:rPr lang="en-US" sz="1200" dirty="0" err="1">
                <a:solidFill>
                  <a:srgbClr val="4E61DD"/>
                </a:solidFill>
              </a:rPr>
              <a:t>Khorassani</a:t>
            </a:r>
            <a:r>
              <a:rPr lang="en-US" sz="1200" dirty="0">
                <a:solidFill>
                  <a:srgbClr val="4E61DD"/>
                </a:solidFill>
              </a:rPr>
              <a:t>, C. Chen, B. Ramesh, A. </a:t>
            </a:r>
            <a:r>
              <a:rPr lang="en-US" sz="1200" dirty="0" err="1">
                <a:solidFill>
                  <a:srgbClr val="4E61DD"/>
                </a:solidFill>
              </a:rPr>
              <a:t>Shafi</a:t>
            </a:r>
            <a:r>
              <a:rPr lang="en-US" sz="1200" dirty="0">
                <a:solidFill>
                  <a:srgbClr val="4E61DD"/>
                </a:solidFill>
              </a:rPr>
              <a:t>, H. </a:t>
            </a:r>
            <a:r>
              <a:rPr lang="en-US" sz="1200" dirty="0" err="1">
                <a:solidFill>
                  <a:srgbClr val="4E61DD"/>
                </a:solidFill>
              </a:rPr>
              <a:t>Subramoni</a:t>
            </a:r>
            <a:r>
              <a:rPr lang="en-US" sz="1200" dirty="0">
                <a:solidFill>
                  <a:srgbClr val="4E61DD"/>
                </a:solidFill>
              </a:rPr>
              <a:t>, D. Panda Practice and Experience in Advanced Research Computing, Jul 2022.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34C8FD-F27F-744B-90F3-86ADE5BCAA26}"/>
              </a:ext>
            </a:extLst>
          </p:cNvPr>
          <p:cNvSpPr txBox="1">
            <a:spLocks/>
          </p:cNvSpPr>
          <p:nvPr/>
        </p:nvSpPr>
        <p:spPr>
          <a:xfrm>
            <a:off x="88900" y="1075762"/>
            <a:ext cx="2044700" cy="354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rgbClr val="FF0000"/>
                </a:solidFill>
              </a:rPr>
              <a:t>REDUCE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2410DC8-C96B-4348-BB45-F83A1B8B8EBD}"/>
              </a:ext>
            </a:extLst>
          </p:cNvPr>
          <p:cNvSpPr txBox="1">
            <a:spLocks/>
          </p:cNvSpPr>
          <p:nvPr/>
        </p:nvSpPr>
        <p:spPr>
          <a:xfrm>
            <a:off x="88900" y="3251675"/>
            <a:ext cx="2044700" cy="354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rgbClr val="FF0000"/>
                </a:solidFill>
              </a:rPr>
              <a:t>ALLREDUCE</a:t>
            </a:r>
          </a:p>
        </p:txBody>
      </p:sp>
    </p:spTree>
    <p:extLst>
      <p:ext uri="{BB962C8B-B14F-4D97-AF65-F5344CB8AC3E}">
        <p14:creationId xmlns:p14="http://schemas.microsoft.com/office/powerpoint/2010/main" val="196425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ECB4B9B3-964A-0443-82B0-69B8B20C7F05}"/>
              </a:ext>
            </a:extLst>
          </p:cNvPr>
          <p:cNvGraphicFramePr>
            <a:graphicFrameLocks noGrp="1"/>
          </p:cNvGraphicFramePr>
          <p:nvPr/>
        </p:nvGraphicFramePr>
        <p:xfrm>
          <a:off x="11875" y="4045527"/>
          <a:ext cx="12192000" cy="2421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7321900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8497199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3372097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94662889"/>
                    </a:ext>
                  </a:extLst>
                </a:gridCol>
              </a:tblGrid>
              <a:tr h="242145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Sunway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TaihuLight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(‘16-’17)</a:t>
                      </a:r>
                    </a:p>
                  </a:txBody>
                  <a:tcPr anchor="b">
                    <a:lnL w="12700" cmpd="sng">
                      <a:noFill/>
                    </a:lnL>
                    <a:lnR w="57150" cap="flat" cmpd="sng" algn="ctr">
                      <a:solidFill>
                        <a:srgbClr val="508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Summit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(‘18-’19)</a:t>
                      </a:r>
                    </a:p>
                  </a:txBody>
                  <a:tcPr anchor="b">
                    <a:lnL w="57150" cap="flat" cmpd="sng" algn="ctr">
                      <a:solidFill>
                        <a:srgbClr val="508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08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Fugaku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(‘20-’21)</a:t>
                      </a:r>
                    </a:p>
                  </a:txBody>
                  <a:tcPr anchor="b">
                    <a:lnL w="57150" cap="flat" cmpd="sng" algn="ctr">
                      <a:solidFill>
                        <a:srgbClr val="508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08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Frontier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(‘22)</a:t>
                      </a:r>
                    </a:p>
                  </a:txBody>
                  <a:tcPr anchor="b">
                    <a:lnL w="57150" cap="flat" cmpd="sng" algn="ctr">
                      <a:solidFill>
                        <a:srgbClr val="508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307963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A8A5A15A-FE5F-11A0-8834-FCDF21AA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79" y="360616"/>
            <a:ext cx="10515600" cy="92173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9C0702D-AC54-EA03-434C-85E1CDED7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780"/>
            <a:ext cx="10515600" cy="3975947"/>
          </a:xfrm>
        </p:spPr>
        <p:txBody>
          <a:bodyPr>
            <a:normAutofit/>
          </a:bodyPr>
          <a:lstStyle/>
          <a:p>
            <a:r>
              <a:rPr lang="en-US" sz="2000" dirty="0"/>
              <a:t>Frontier at OLCF (#1 Supercomputer on Top500 System) - deployed with Slingshot-11 networking across nodes</a:t>
            </a:r>
          </a:p>
          <a:p>
            <a:r>
              <a:rPr lang="en-US" sz="2000" dirty="0"/>
              <a:t>MPI-level communication and performance on upcoming networking for </a:t>
            </a:r>
            <a:r>
              <a:rPr lang="en-US" sz="2000" dirty="0" err="1"/>
              <a:t>exascale</a:t>
            </a:r>
            <a:r>
              <a:rPr lang="en-US" sz="2000" dirty="0"/>
              <a:t> systems (i.e. Frontier &amp; El-Capitan)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F866435-BF48-A949-9E72-C3ECF5D69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563" y="4045527"/>
            <a:ext cx="2905562" cy="1262671"/>
          </a:xfrm>
          <a:prstGeom prst="rect">
            <a:avLst/>
          </a:prstGeom>
        </p:spPr>
      </p:pic>
      <p:pic>
        <p:nvPicPr>
          <p:cNvPr id="13" name="Picture 12" descr="A picture containing indoor, computer, subway&#10;&#10;Description automatically generated">
            <a:extLst>
              <a:ext uri="{FF2B5EF4-FFF2-40B4-BE49-F238E27FC236}">
                <a16:creationId xmlns:a16="http://schemas.microsoft.com/office/drawing/2014/main" id="{CC7213BB-AE96-F74B-8D0B-EB96F1B1C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219" y="3996717"/>
            <a:ext cx="2661502" cy="1495764"/>
          </a:xfrm>
          <a:prstGeom prst="rect">
            <a:avLst/>
          </a:prstGeom>
        </p:spPr>
      </p:pic>
      <p:pic>
        <p:nvPicPr>
          <p:cNvPr id="15" name="Picture 14" descr="A picture containing text, indoor, ceiling&#10;&#10;Description automatically generated">
            <a:extLst>
              <a:ext uri="{FF2B5EF4-FFF2-40B4-BE49-F238E27FC236}">
                <a16:creationId xmlns:a16="http://schemas.microsoft.com/office/drawing/2014/main" id="{2AAC41A9-C798-7443-86B7-E77FA9487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83" y="3996717"/>
            <a:ext cx="2372631" cy="1499616"/>
          </a:xfrm>
          <a:prstGeom prst="rect">
            <a:avLst/>
          </a:prstGeom>
        </p:spPr>
      </p:pic>
      <p:pic>
        <p:nvPicPr>
          <p:cNvPr id="17" name="Picture 16" descr="A picture containing electronics, indoor&#10;&#10;Description automatically generated">
            <a:extLst>
              <a:ext uri="{FF2B5EF4-FFF2-40B4-BE49-F238E27FC236}">
                <a16:creationId xmlns:a16="http://schemas.microsoft.com/office/drawing/2014/main" id="{D0E469EA-310E-9648-ABC5-C0943BBA3D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251"/>
          <a:stretch/>
        </p:blipFill>
        <p:spPr>
          <a:xfrm>
            <a:off x="6219706" y="3996717"/>
            <a:ext cx="2758872" cy="144838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18F98CF-8628-AF47-9191-085BF7A7B0B1}"/>
              </a:ext>
            </a:extLst>
          </p:cNvPr>
          <p:cNvSpPr txBox="1">
            <a:spLocks/>
          </p:cNvSpPr>
          <p:nvPr/>
        </p:nvSpPr>
        <p:spPr>
          <a:xfrm>
            <a:off x="-11875" y="3373361"/>
            <a:ext cx="5424134" cy="402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dirty="0"/>
              <a:t>#1 Supercomputers Top500 Over Time …</a:t>
            </a:r>
          </a:p>
        </p:txBody>
      </p:sp>
    </p:spTree>
    <p:extLst>
      <p:ext uri="{BB962C8B-B14F-4D97-AF65-F5344CB8AC3E}">
        <p14:creationId xmlns:p14="http://schemas.microsoft.com/office/powerpoint/2010/main" val="1457884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A44F35-941C-3A4C-9489-BA4C3AB7C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Evaluation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DBEB4B-8514-B944-97C6-10BF34F55F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GPU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8554E-0946-0B42-B962-D2EE79F8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75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7540144" y="2514600"/>
            <a:ext cx="4112755" cy="3487445"/>
            <a:chOff x="5519140" y="2623451"/>
            <a:chExt cx="3084566" cy="34874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6090588" y="5145919"/>
              <a:ext cx="382485" cy="37887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56388" y="4789295"/>
              <a:ext cx="1242177" cy="303854"/>
            </a:xfrm>
            <a:prstGeom prst="rect">
              <a:avLst/>
            </a:prstGeom>
          </p:spPr>
        </p:pic>
        <p:grpSp>
          <p:nvGrpSpPr>
            <p:cNvPr id="3" name="Group 6"/>
            <p:cNvGrpSpPr/>
            <p:nvPr/>
          </p:nvGrpSpPr>
          <p:grpSpPr>
            <a:xfrm>
              <a:off x="5519140" y="2623451"/>
              <a:ext cx="1089841" cy="2116459"/>
              <a:chOff x="5519140" y="2623451"/>
              <a:chExt cx="1089841" cy="2116459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5798906" y="3929835"/>
                <a:ext cx="864386" cy="755764"/>
              </a:xfrm>
              <a:prstGeom prst="rect">
                <a:avLst/>
              </a:prstGeom>
            </p:spPr>
          </p:pic>
          <p:grpSp>
            <p:nvGrpSpPr>
              <p:cNvPr id="4" name="Group 38"/>
              <p:cNvGrpSpPr/>
              <p:nvPr/>
            </p:nvGrpSpPr>
            <p:grpSpPr>
              <a:xfrm>
                <a:off x="5519140" y="4001313"/>
                <a:ext cx="490742" cy="491708"/>
                <a:chOff x="4096621" y="2385091"/>
                <a:chExt cx="905256" cy="899000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4096621" y="2385091"/>
                  <a:ext cx="905256" cy="899000"/>
                </a:xfrm>
                <a:prstGeom prst="rect">
                  <a:avLst/>
                </a:prstGeom>
                <a:gradFill flip="none" rotWithShape="1">
                  <a:gsLst>
                    <a:gs pos="54000">
                      <a:srgbClr val="347300"/>
                    </a:gs>
                    <a:gs pos="100000">
                      <a:srgbClr val="FFFFFF"/>
                    </a:gs>
                  </a:gsLst>
                  <a:lin ang="564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US" sz="2400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4223761" y="2503809"/>
                  <a:ext cx="674706" cy="668727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US" sz="2400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" name="Group 39"/>
              <p:cNvGrpSpPr/>
              <p:nvPr/>
            </p:nvGrpSpPr>
            <p:grpSpPr>
              <a:xfrm>
                <a:off x="5546450" y="2623451"/>
                <a:ext cx="924823" cy="932688"/>
                <a:chOff x="4096621" y="574205"/>
                <a:chExt cx="1488439" cy="1668988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4096621" y="574205"/>
                  <a:ext cx="1488439" cy="1668988"/>
                </a:xfrm>
                <a:prstGeom prst="rect">
                  <a:avLst/>
                </a:prstGeom>
                <a:gradFill flip="none" rotWithShape="1">
                  <a:gsLst>
                    <a:gs pos="49000">
                      <a:srgbClr val="B1B1B1"/>
                    </a:gs>
                    <a:gs pos="100000">
                      <a:srgbClr val="FFFFFF"/>
                    </a:gs>
                  </a:gsLst>
                  <a:lin ang="588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US" sz="2400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4268165" y="798430"/>
                  <a:ext cx="1103748" cy="1227197"/>
                </a:xfrm>
                <a:prstGeom prst="rect">
                  <a:avLst/>
                </a:prstGeom>
                <a:solidFill>
                  <a:srgbClr val="0100B9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US" sz="2400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1" name="Up-Down Arrow 40"/>
              <p:cNvSpPr/>
              <p:nvPr/>
            </p:nvSpPr>
            <p:spPr>
              <a:xfrm>
                <a:off x="5666693" y="3570894"/>
                <a:ext cx="204831" cy="409637"/>
              </a:xfrm>
              <a:prstGeom prst="upDown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24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Up-Down Arrow 41"/>
              <p:cNvSpPr/>
              <p:nvPr/>
            </p:nvSpPr>
            <p:spPr>
              <a:xfrm>
                <a:off x="6170196" y="3564366"/>
                <a:ext cx="204831" cy="409637"/>
              </a:xfrm>
              <a:prstGeom prst="upDownArrow">
                <a:avLst/>
              </a:prstGeom>
              <a:solidFill>
                <a:srgbClr val="7F7F7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24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7372896" y="2626421"/>
              <a:ext cx="1230810" cy="2089073"/>
              <a:chOff x="6689007" y="2937055"/>
              <a:chExt cx="1230810" cy="2089073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6634696" y="4216053"/>
                <a:ext cx="864386" cy="755764"/>
              </a:xfrm>
              <a:prstGeom prst="rect">
                <a:avLst/>
              </a:prstGeom>
            </p:spPr>
          </p:pic>
          <p:grpSp>
            <p:nvGrpSpPr>
              <p:cNvPr id="9" name="Group 29"/>
              <p:cNvGrpSpPr/>
              <p:nvPr/>
            </p:nvGrpSpPr>
            <p:grpSpPr>
              <a:xfrm>
                <a:off x="6940374" y="2937055"/>
                <a:ext cx="979443" cy="1855916"/>
                <a:chOff x="6940374" y="2937055"/>
                <a:chExt cx="979443" cy="1855916"/>
              </a:xfrm>
              <a:scene3d>
                <a:camera prst="orthographicFront">
                  <a:rot lat="0" lon="10800000" rev="0"/>
                </a:camera>
                <a:lightRig rig="threePt" dir="t"/>
              </a:scene3d>
            </p:grpSpPr>
            <p:grpSp>
              <p:nvGrpSpPr>
                <p:cNvPr id="10" name="Group 30"/>
                <p:cNvGrpSpPr/>
                <p:nvPr/>
              </p:nvGrpSpPr>
              <p:grpSpPr>
                <a:xfrm>
                  <a:off x="6940374" y="4301263"/>
                  <a:ext cx="490742" cy="491708"/>
                  <a:chOff x="4096621" y="2385091"/>
                  <a:chExt cx="905256" cy="899000"/>
                </a:xfrm>
              </p:grpSpPr>
              <p:sp>
                <p:nvSpPr>
                  <p:cNvPr id="36" name="Rectangle 35"/>
                  <p:cNvSpPr/>
                  <p:nvPr/>
                </p:nvSpPr>
                <p:spPr>
                  <a:xfrm>
                    <a:off x="4096621" y="2385091"/>
                    <a:ext cx="905256" cy="899000"/>
                  </a:xfrm>
                  <a:prstGeom prst="rect">
                    <a:avLst/>
                  </a:prstGeom>
                  <a:gradFill flip="none" rotWithShape="1">
                    <a:gsLst>
                      <a:gs pos="54000">
                        <a:srgbClr val="347300"/>
                      </a:gs>
                      <a:gs pos="100000">
                        <a:srgbClr val="FFFFFF"/>
                      </a:gs>
                    </a:gsLst>
                    <a:lin ang="5640000" scaled="0"/>
                    <a:tileRect/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40"/>
                    <a:endParaRPr lang="en-US" sz="2400" dirty="0">
                      <a:solidFill>
                        <a:srgbClr val="000066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4223761" y="2503809"/>
                    <a:ext cx="674706" cy="668727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40"/>
                    <a:endParaRPr lang="en-US" sz="2400" dirty="0">
                      <a:solidFill>
                        <a:srgbClr val="000066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32" name="Rectangle 31"/>
                <p:cNvSpPr/>
                <p:nvPr/>
              </p:nvSpPr>
              <p:spPr>
                <a:xfrm>
                  <a:off x="6994994" y="2937055"/>
                  <a:ext cx="924823" cy="932688"/>
                </a:xfrm>
                <a:prstGeom prst="rect">
                  <a:avLst/>
                </a:prstGeom>
                <a:gradFill flip="none" rotWithShape="1">
                  <a:gsLst>
                    <a:gs pos="49000">
                      <a:srgbClr val="B1B1B1"/>
                    </a:gs>
                    <a:gs pos="100000">
                      <a:srgbClr val="FFFFFF"/>
                    </a:gs>
                  </a:gsLst>
                  <a:lin ang="588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US" sz="2400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7101581" y="3048705"/>
                  <a:ext cx="685800" cy="685800"/>
                </a:xfrm>
                <a:prstGeom prst="rect">
                  <a:avLst/>
                </a:prstGeom>
                <a:solidFill>
                  <a:srgbClr val="0100B9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US" sz="2400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Up-Down Arrow 33"/>
                <p:cNvSpPr/>
                <p:nvPr/>
              </p:nvSpPr>
              <p:spPr>
                <a:xfrm>
                  <a:off x="7087927" y="3884499"/>
                  <a:ext cx="204831" cy="409637"/>
                </a:xfrm>
                <a:prstGeom prst="upDownArrow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US" sz="2400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Up-Down Arrow 34"/>
                <p:cNvSpPr/>
                <p:nvPr/>
              </p:nvSpPr>
              <p:spPr>
                <a:xfrm>
                  <a:off x="7591430" y="3877971"/>
                  <a:ext cx="204831" cy="409637"/>
                </a:xfrm>
                <a:prstGeom prst="upDownArrow">
                  <a:avLst/>
                </a:prstGeom>
                <a:solidFill>
                  <a:srgbClr val="7F7F7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US" sz="2400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1" name="Group 9"/>
            <p:cNvGrpSpPr/>
            <p:nvPr/>
          </p:nvGrpSpPr>
          <p:grpSpPr>
            <a:xfrm>
              <a:off x="5847260" y="5287135"/>
              <a:ext cx="491577" cy="823761"/>
              <a:chOff x="5163371" y="5829904"/>
              <a:chExt cx="564311" cy="1156172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grpSp>
            <p:nvGrpSpPr>
              <p:cNvPr id="13" name="Group 20"/>
              <p:cNvGrpSpPr/>
              <p:nvPr/>
            </p:nvGrpSpPr>
            <p:grpSpPr>
              <a:xfrm rot="10800000">
                <a:off x="5436829" y="5829904"/>
                <a:ext cx="290853" cy="304080"/>
                <a:chOff x="4096621" y="2385091"/>
                <a:chExt cx="905256" cy="89900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4096621" y="2385091"/>
                  <a:ext cx="905256" cy="899000"/>
                </a:xfrm>
                <a:prstGeom prst="rect">
                  <a:avLst/>
                </a:prstGeom>
                <a:gradFill flip="none" rotWithShape="1">
                  <a:gsLst>
                    <a:gs pos="54000">
                      <a:srgbClr val="347300"/>
                    </a:gs>
                    <a:gs pos="100000">
                      <a:srgbClr val="FFFFFF"/>
                    </a:gs>
                  </a:gsLst>
                  <a:lin ang="564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US" sz="2400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223761" y="2503809"/>
                  <a:ext cx="674706" cy="668727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US" sz="2400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" name="Group 21"/>
              <p:cNvGrpSpPr/>
              <p:nvPr/>
            </p:nvGrpSpPr>
            <p:grpSpPr>
              <a:xfrm rot="10800000">
                <a:off x="5163371" y="6409287"/>
                <a:ext cx="548125" cy="576789"/>
                <a:chOff x="4096621" y="574205"/>
                <a:chExt cx="1488439" cy="1668988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4096621" y="574205"/>
                  <a:ext cx="1488439" cy="1668988"/>
                </a:xfrm>
                <a:prstGeom prst="rect">
                  <a:avLst/>
                </a:prstGeom>
                <a:gradFill flip="none" rotWithShape="1">
                  <a:gsLst>
                    <a:gs pos="49000">
                      <a:srgbClr val="B1B1B1"/>
                    </a:gs>
                    <a:gs pos="100000">
                      <a:srgbClr val="FFFFFF"/>
                    </a:gs>
                  </a:gsLst>
                  <a:lin ang="588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US" sz="2400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268165" y="798430"/>
                  <a:ext cx="1103748" cy="1227197"/>
                </a:xfrm>
                <a:prstGeom prst="rect">
                  <a:avLst/>
                </a:prstGeom>
                <a:solidFill>
                  <a:srgbClr val="0100B9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US" sz="2400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3" name="Up-Down Arrow 22"/>
              <p:cNvSpPr/>
              <p:nvPr/>
            </p:nvSpPr>
            <p:spPr>
              <a:xfrm rot="10800000">
                <a:off x="5518831" y="6146836"/>
                <a:ext cx="121399" cy="253326"/>
              </a:xfrm>
              <a:prstGeom prst="upDown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24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Up-Down Arrow 23"/>
              <p:cNvSpPr/>
              <p:nvPr/>
            </p:nvSpPr>
            <p:spPr>
              <a:xfrm rot="10800000">
                <a:off x="5220414" y="6150873"/>
                <a:ext cx="121399" cy="253326"/>
              </a:xfrm>
              <a:prstGeom prst="upDownArrow">
                <a:avLst/>
              </a:prstGeom>
              <a:solidFill>
                <a:srgbClr val="7F7F7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24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" name="Group 10"/>
            <p:cNvGrpSpPr/>
            <p:nvPr/>
          </p:nvGrpSpPr>
          <p:grpSpPr>
            <a:xfrm rot="10800000">
              <a:off x="7660396" y="5144637"/>
              <a:ext cx="545047" cy="966258"/>
              <a:chOff x="836408" y="1807317"/>
              <a:chExt cx="1067183" cy="212562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1093516" y="3122867"/>
                <a:ext cx="864386" cy="755764"/>
              </a:xfrm>
              <a:prstGeom prst="rect">
                <a:avLst/>
              </a:prstGeom>
            </p:spPr>
          </p:pic>
          <p:grpSp>
            <p:nvGrpSpPr>
              <p:cNvPr id="22" name="Group 12"/>
              <p:cNvGrpSpPr/>
              <p:nvPr/>
            </p:nvGrpSpPr>
            <p:grpSpPr>
              <a:xfrm>
                <a:off x="836408" y="3185179"/>
                <a:ext cx="490742" cy="491708"/>
                <a:chOff x="4096621" y="2385091"/>
                <a:chExt cx="905256" cy="899000"/>
              </a:xfrm>
              <a:scene3d>
                <a:camera prst="orthographicFront">
                  <a:rot lat="10800000" lon="0" rev="0"/>
                </a:camera>
                <a:lightRig rig="threePt" dir="t"/>
              </a:scene3d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4096621" y="2385091"/>
                  <a:ext cx="905256" cy="899000"/>
                </a:xfrm>
                <a:prstGeom prst="rect">
                  <a:avLst/>
                </a:prstGeom>
                <a:gradFill flip="none" rotWithShape="1">
                  <a:gsLst>
                    <a:gs pos="54000">
                      <a:srgbClr val="347300"/>
                    </a:gs>
                    <a:gs pos="100000">
                      <a:srgbClr val="FFFFFF"/>
                    </a:gs>
                  </a:gsLst>
                  <a:lin ang="564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US" sz="2400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4223761" y="2503809"/>
                  <a:ext cx="674706" cy="668727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US" sz="2400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0" name="Group 13"/>
              <p:cNvGrpSpPr/>
              <p:nvPr/>
            </p:nvGrpSpPr>
            <p:grpSpPr>
              <a:xfrm>
                <a:off x="863718" y="1807317"/>
                <a:ext cx="924823" cy="932688"/>
                <a:chOff x="4096621" y="574205"/>
                <a:chExt cx="1488439" cy="1668988"/>
              </a:xfrm>
              <a:scene3d>
                <a:camera prst="orthographicFront">
                  <a:rot lat="10800000" lon="0" rev="0"/>
                </a:camera>
                <a:lightRig rig="threePt" dir="t"/>
              </a:scene3d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4096621" y="574205"/>
                  <a:ext cx="1488439" cy="1668988"/>
                </a:xfrm>
                <a:prstGeom prst="rect">
                  <a:avLst/>
                </a:prstGeom>
                <a:gradFill flip="none" rotWithShape="1">
                  <a:gsLst>
                    <a:gs pos="49000">
                      <a:srgbClr val="B1B1B1"/>
                    </a:gs>
                    <a:gs pos="100000">
                      <a:srgbClr val="FFFFFF"/>
                    </a:gs>
                  </a:gsLst>
                  <a:lin ang="588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US" sz="2400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4268165" y="798430"/>
                  <a:ext cx="1103748" cy="1227197"/>
                </a:xfrm>
                <a:prstGeom prst="rect">
                  <a:avLst/>
                </a:prstGeom>
                <a:solidFill>
                  <a:srgbClr val="0100B9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US" sz="2400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" name="Up-Down Arrow 14"/>
              <p:cNvSpPr/>
              <p:nvPr/>
            </p:nvSpPr>
            <p:spPr>
              <a:xfrm>
                <a:off x="983961" y="2754760"/>
                <a:ext cx="204831" cy="409637"/>
              </a:xfrm>
              <a:prstGeom prst="upDown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24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Up-Down Arrow 15"/>
              <p:cNvSpPr/>
              <p:nvPr/>
            </p:nvSpPr>
            <p:spPr>
              <a:xfrm>
                <a:off x="1487464" y="2748232"/>
                <a:ext cx="204831" cy="409637"/>
              </a:xfrm>
              <a:prstGeom prst="upDownArrow">
                <a:avLst/>
              </a:prstGeom>
              <a:solidFill>
                <a:srgbClr val="7F7F7F"/>
              </a:solidFill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24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1" name="Rectangle 50"/>
          <p:cNvSpPr/>
          <p:nvPr/>
        </p:nvSpPr>
        <p:spPr>
          <a:xfrm>
            <a:off x="7687557" y="4018499"/>
            <a:ext cx="382351" cy="45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554737" y="2517572"/>
            <a:ext cx="5461577" cy="268759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121920" tIns="60960" rIns="121920" bIns="60960" rtlCol="0">
            <a:noAutofit/>
          </a:bodyPr>
          <a:lstStyle/>
          <a:p>
            <a:pPr marL="457178" indent="-457178" defTabSz="1219140">
              <a:spcBef>
                <a:spcPct val="20000"/>
              </a:spcBef>
              <a:defRPr/>
            </a:pPr>
            <a:r>
              <a:rPr lang="en-US" sz="266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 Sender:</a:t>
            </a:r>
          </a:p>
          <a:p>
            <a:pPr marL="457178" indent="-457178" defTabSz="1219140">
              <a:spcBef>
                <a:spcPct val="20000"/>
              </a:spcBef>
              <a:defRPr/>
            </a:pPr>
            <a:r>
              <a:rPr lang="en-US" sz="266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178" indent="-457178" defTabSz="1219140">
              <a:spcBef>
                <a:spcPct val="20000"/>
              </a:spcBef>
              <a:defRPr/>
            </a:pPr>
            <a:endParaRPr lang="en-US" sz="2667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178" indent="-457178" defTabSz="1219140">
              <a:spcBef>
                <a:spcPct val="20000"/>
              </a:spcBef>
              <a:defRPr/>
            </a:pPr>
            <a:r>
              <a:rPr lang="en-US" sz="266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 Receiver:</a:t>
            </a:r>
          </a:p>
          <a:p>
            <a:pPr marL="457178" indent="-457178" defTabSz="121914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MPI_Recv(r_devbuf, size, …);</a:t>
            </a:r>
          </a:p>
          <a:p>
            <a:pPr marL="457178" indent="-457178" defTabSz="1219140">
              <a:spcBef>
                <a:spcPct val="20000"/>
              </a:spcBef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89590" y="4069717"/>
            <a:ext cx="382351" cy="45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89161" y="4119343"/>
            <a:ext cx="382351" cy="45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686455" y="4170433"/>
            <a:ext cx="382351" cy="45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958857" y="3048129"/>
            <a:ext cx="382351" cy="45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957550" y="3102523"/>
            <a:ext cx="382351" cy="45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957119" y="3155292"/>
            <a:ext cx="382351" cy="45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955541" y="3210433"/>
            <a:ext cx="382351" cy="45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789278" y="3048129"/>
            <a:ext cx="382351" cy="45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787970" y="3102523"/>
            <a:ext cx="382351" cy="45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787542" y="3152148"/>
            <a:ext cx="382351" cy="45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785962" y="3204115"/>
            <a:ext cx="382351" cy="45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126117" y="3989319"/>
            <a:ext cx="382351" cy="45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124810" y="4040539"/>
            <a:ext cx="382351" cy="45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124381" y="4090163"/>
            <a:ext cx="382351" cy="45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125909" y="4134207"/>
            <a:ext cx="382351" cy="45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7173762" y="2814847"/>
            <a:ext cx="4761255" cy="2020464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97600" y="3198438"/>
            <a:ext cx="1858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inside</a:t>
            </a:r>
          </a:p>
          <a:p>
            <a:pPr defTabSz="121914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MVAPICH2</a:t>
            </a:r>
          </a:p>
        </p:txBody>
      </p:sp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379793" y="793049"/>
            <a:ext cx="11219543" cy="6858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Standard MPI interfaces used for unified data movement</a:t>
            </a:r>
          </a:p>
          <a:p>
            <a:r>
              <a:rPr lang="en-US" dirty="0">
                <a:latin typeface="Calibri"/>
                <a:cs typeface="Calibri"/>
              </a:rPr>
              <a:t>Takes advantage of Unified Virtual Addressing (&gt;= CUDA 4.0) </a:t>
            </a:r>
          </a:p>
          <a:p>
            <a:r>
              <a:rPr lang="en-US" dirty="0">
                <a:latin typeface="Calibri"/>
                <a:cs typeface="Calibri"/>
              </a:rPr>
              <a:t>Overlaps data movement from GPU with RDMA transfers 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528015" y="5317064"/>
            <a:ext cx="7379855" cy="68580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57178" indent="-457178" defTabSz="1219140">
              <a:spcBef>
                <a:spcPct val="20000"/>
              </a:spcBef>
              <a:defRPr/>
            </a:pPr>
            <a:r>
              <a:rPr lang="en-US" sz="2667" i="1" dirty="0">
                <a:solidFill>
                  <a:srgbClr val="FF6600"/>
                </a:solidFill>
                <a:latin typeface="Calibri"/>
                <a:cs typeface="Calibri"/>
              </a:rPr>
              <a:t>High Performance and High Productivity</a:t>
            </a:r>
          </a:p>
          <a:p>
            <a:pPr marL="457178" indent="-457178" defTabSz="121914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i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 bwMode="auto">
          <a:xfrm>
            <a:off x="660400" y="3199095"/>
            <a:ext cx="5120640" cy="52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767" tIns="61384" rIns="122767" bIns="6138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178" indent="-457178" defTabSz="1219140" eaLnBrk="0" hangingPunct="0">
              <a:lnSpc>
                <a:spcPct val="12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MPI_Send(s_devbuf, size, …);</a:t>
            </a:r>
            <a:endParaRPr kumimoji="1" lang="en-US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itle 4"/>
          <p:cNvSpPr>
            <a:spLocks noGrp="1"/>
          </p:cNvSpPr>
          <p:nvPr>
            <p:ph type="title"/>
          </p:nvPr>
        </p:nvSpPr>
        <p:spPr>
          <a:xfrm>
            <a:off x="437191" y="72575"/>
            <a:ext cx="10795460" cy="772768"/>
          </a:xfrm>
        </p:spPr>
        <p:txBody>
          <a:bodyPr/>
          <a:lstStyle/>
          <a:p>
            <a:r>
              <a:rPr lang="en-US" sz="3600" dirty="0"/>
              <a:t>GPU-Aware (CUDA/</a:t>
            </a:r>
            <a:r>
              <a:rPr lang="en-US" sz="3600" dirty="0" err="1"/>
              <a:t>ROCm</a:t>
            </a:r>
            <a:r>
              <a:rPr lang="en-US" sz="3600" dirty="0"/>
              <a:t>) MPI Library: MVAPICH-GPU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80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3.48229E-6 C -0.00087 -0.00509 -0.00174 -0.00995 -0.00209 -0.01481 C -0.00261 -0.03195 -0.00313 -0.04885 -0.00122 -0.06552 C -0.0007 -0.08474 -0.00104 -0.10396 -0.00174 -0.12294 C -0.00156 -0.12804 -0.00434 -0.13591 -0.00122 -0.13822 C 0.00486 -0.14262 0.01233 -0.13845 0.0191 -0.13869 C 0.01979 -0.13892 0.02136 -0.13938 0.02136 -0.13915 " pathEditMode="relative" rAng="0" ptsTypes="ffffffA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" y="-713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804E-6 -4.76036E-6 C 0.01007 -4.76036E-6 0.02014 -4.76036E-6 0.03038 0.00047 C 0.03195 0.00047 0.03038 0.00741 0.03038 0.00765 C 0.03073 0.0139 0.03142 0.01969 0.03264 0.02617 C 0.03351 0.03983 0.03195 0.0521 0.03264 0.06622 C 0.03299 0.09748 0.03351 0.13082 0.03577 0.16231 C 0.03594 0.17921 0.03611 0.19611 0.03698 0.21325 C 0.0375 0.27021 0.02795 0.26002 0.05817 0.2584 C 0.0665 0.25516 0.07553 0.25678 0.08404 0.25423 C 0.1113 0.25492 0.13874 0.25516 0.16617 0.25492 C 0.1752 0.25423 0.18388 0.25215 0.19308 0.25145 C 0.1969 0.25053 0.2009 0.25122 0.20489 0.25029 C 0.20524 0.25006 0.20455 0.2489 0.20455 0.24844 C 0.2035 0.24173 0.20455 0.24566 0.20316 0.2408 C 0.20264 0.23571 0.20402 0.23154 0.20368 0.22668 C 0.20316 0.21232 0.2002 0.1975 0.20177 0.18338 C 0.20211 0.16995 0.20264 0.15675 0.20368 0.14356 C 0.20402 0.13846 0.20455 0.07224 0.20455 0.07248 C 0.2035 0.04631 0.19916 0.01783 0.20402 0.00579 C 0.20889 -0.00625 0.22747 0.00116 0.23354 -4.76036E-6 " pathEditMode="relative" rAng="0" ptsTypes="ffffffffffffffffffaf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9" y="1319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35 -0.00579 -0.00035 -0.00903 -0.00139 -0.01366 C -0.00209 -0.01621 -0.00261 -0.0213 -0.00261 -0.0213 C -0.00469 -0.0551 -0.00278 -0.08937 -0.00313 -0.12317 C -0.00296 -0.12804 -0.00296 -0.13267 -0.00261 -0.1373 C -0.00261 -0.13799 -0.00278 -0.13892 -0.00226 -0.13892 C 0.00451 -0.1417 0.01389 -0.14147 0.02101 -0.14147 " pathEditMode="relative" ptsTypes="ffffffA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82 -0.00046 0.01719 -0.00208 0.02553 -0.00069 C 0.0257 0.01505 0.02553 0.02825 0.02692 0.0433 C 0.02709 0.05395 0.02796 0.0646 0.02865 0.07549 C 0.02848 0.08336 0.02779 0.11786 0.02779 0.13707 " pathEditMode="relative" ptsTypes="ffffA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16 -0.00046 0.02049 -0.00232 0.02952 0.00116 C 0.03073 0.00162 0.03004 0.00463 0.03038 0.00648 C 0.03056 0.01065 0.0309 0.01459 0.03212 0.01875 C 0.03351 0.05094 0.03264 0.08358 0.03386 0.116 C 0.03386 0.1292 0.03229 0.15189 0.03525 0.16832 C 0.03559 0.17898 0.03525 0.18986 0.03733 0.20051 C 0.03698 0.21463 0.03646 0.22899 0.03646 0.24334 C 0.03646 0.24705 0.03611 0.25399 0.03959 0.25492 C 0.05869 0.25399 0.07779 0.25283 0.09706 0.25214 C 0.10904 0.24936 0.12346 0.25052 0.13492 0.25029 C 0.15506 0.24844 0.17555 0.25052 0.19569 0.24797 C 0.19829 0.24681 0.2002 0.24589 0.20316 0.24566 C 0.2042 0.24149 0.20403 0.23755 0.20316 0.23339 C 0.20212 0.21834 0.20194 0.20305 0.20125 0.18824 C 0.2009 0.17319 0.19777 0.14563 0.20229 0.13197 C 0.20264 0.12781 0.20281 0.12271 0.20403 0.11901 C 0.20437 0.11507 0.20489 0.11183 0.20524 0.10789 C 0.20541 0.10303 0.20611 0.09377 0.20611 0.09377 C 0.20576 0.08659 0.20628 0.08173 0.20437 0.07571 C 0.20385 0.07224 0.20333 0.069 0.20316 0.06575 C 0.20281 0.05672 0.20246 0.04885 0.20125 0.04052 C 0.20055 0.02894 0.19864 0.01621 0.20229 0.00532 C 0.20298 -0.00533 0.21062 0 0.21722 -0.0007 C 0.22208 -0.00046 0.22677 0.00069 0.23163 0.00069 " pathEditMode="relative" ptsTypes="ffffffffffffffffffffffffA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7 -0.00348 -0.00174 -0.00996 -0.00174 -0.00996 C -0.00209 -0.01366 -0.00278 -0.01714 -0.00296 -0.02061 C -0.00313 -0.03844 -0.00348 -0.05627 -0.00348 -0.07386 C -0.00348 -0.09285 -0.0033 -0.1116 -0.00296 -0.13012 C -0.00296 -0.13244 -0.00348 -0.13476 -0.00261 -0.13661 C -0.00209 -0.13846 0 -0.1373 0.00139 -0.13777 C 0.00868 -0.14054 0.01406 -0.14078 0.0224 -0.14078 " pathEditMode="relative" ptsTypes="fffffffA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53E-6 3.047E-6 C 0.00816 3.047E-6 0.01684 -0.00348 0.02466 0.00046 C 0.02744 0.00185 0.02466 0.0088 0.02553 0.01296 C 0.02587 0.01551 0.02622 0.01829 0.02692 0.02107 C 0.02709 0.025 0.02761 0.02871 0.02813 0.03287 C 0.02778 0.04607 0.02709 0.05973 0.02865 0.07316 C 0.02761 0.09608 0.02848 0.08729 0.02726 0.09956 C 0.02674 0.11275 0.02657 0.12271 0.02657 0.13614 " pathEditMode="relative" rAng="0" ptsTypes="ffffffff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662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688 0.00162 0.02761 -0.01227 0.03073 0.00417 C 0.03073 0.00463 0.03108 0.00509 0.03125 0.00579 C 0.03143 0.00996 0.03212 0.01366 0.03299 0.01806 C 0.03351 0.03311 0.03577 0.05024 0.03247 0.06506 C 0.03108 0.0852 0.03195 0.10512 0.03299 0.12549 C 0.03334 0.14355 0.03281 0.163 0.03472 0.18106 C 0.03525 0.19403 0.03472 0.19773 0.03698 0.20745 C 0.03733 0.21301 0.0382 0.2188 0.03872 0.22459 C 0.03907 0.25307 0.0349 0.24867 0.05018 0.24728 C 0.06008 0.2445 0.0863 0.24797 0.09706 0.24844 C 0.10731 0.24797 0.11755 0.24682 0.12797 0.24612 C 0.14186 0.24218 0.15193 0.2445 0.1693 0.2445 C 0.17919 0.23894 0.19118 0.23871 0.20177 0.23802 C 0.20368 0.23686 0.20594 0.23825 0.20437 0.23501 C 0.20281 0.22806 0.20385 0.22088 0.20316 0.21394 C 0.20229 0.20005 0.20177 0.18615 0.20125 0.17226 C 0.20142 0.16161 0.2009 0.14726 0.20264 0.13591 C 0.20403 0.11206 0.20298 0.08798 0.20524 0.06437 C 0.20507 0.05256 0.20576 0.03843 0.20403 0.02639 C 0.20403 0.01829 0.20038 0.00833 0.20437 0.00231 C 0.20785 -0.00301 0.21479 0.00208 0.22017 0.00185 C 0.22451 0.00139 0.22851 0 0.23302 0 " pathEditMode="relative" ptsTypes="ffffffffffffffffffffffA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7 -0.01019 -0.00122 -0.02015 -0.00226 -0.02987 C -0.00261 -0.03821 -0.00313 -0.04631 -0.004 -0.05441 C -0.00469 -0.07317 -0.00504 -0.09192 -0.00313 -0.11021 C -0.00261 -0.11577 -0.00226 -0.12133 -0.00174 -0.12665 C -0.00157 -0.13036 -0.00087 -0.13707 -0.00087 -0.13707 C 0.00278 -0.13568 0.00607 -0.13823 0.00972 -0.13892 C 0.01285 -0.14101 0.01788 -0.14078 0.02153 -0.14078 " pathEditMode="relative" ptsTypes="fffffffA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53E-6 -6.80713E-7 C 0.00816 0.00046 0.01684 -0.00162 0.02501 0.00139 C 0.02605 0.00162 0.02535 0.0044 0.02553 0.00602 C 0.0257 0.01366 0.02587 0.02153 0.02674 0.02941 C 0.02726 0.04121 0.02778 0.05302 0.02848 0.06506 C 0.02813 0.09099 0.02692 0.11091 0.02692 0.13684 " pathEditMode="relative" rAng="0" ptsTypes="ffffff">
                                      <p:cBhvr>
                                        <p:cTn id="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676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8427E-6 2.52142E-6 C 0.00972 -0.00047 0.01632 -0.00093 0.02552 -0.00185 C 0.02691 -0.00162 0.02934 -0.00324 0.02986 -0.00116 C 0.03264 0.01366 0.02952 0.03241 0.03125 0.04816 C 0.03177 0.08705 0.03108 0.12642 0.03472 0.16531 C 0.03507 0.17596 0.03629 0.18615 0.03733 0.19703 C 0.03768 0.20931 0.0342 0.22806 0.03993 0.23848 C 0.04688 0.23802 0.054 0.23778 0.06112 0.23686 C 0.07015 0.23269 0.0797 0.23362 0.08925 0.23338 C 0.09446 0.232 0.09915 0.23223 0.1047 0.23269 C 0.11356 0.23616 0.14516 0.23338 0.15124 0.23338 C 0.15506 0.23107 0.16374 0.23176 0.16791 0.23153 C 0.17919 0.22899 0.191 0.22968 0.20264 0.22922 C 0.20455 0.22505 0.20403 0.21996 0.20264 0.21579 C 0.20246 0.20792 0.20264 0.19981 0.20229 0.19217 C 0.20194 0.18824 0.20038 0.18106 0.20038 0.18129 C 0.20055 0.16948 0.19968 0.15466 0.20177 0.14355 C 0.20194 0.13961 0.20194 0.13545 0.20316 0.13197 C 0.20455 0.10743 0.20437 0.08242 0.20489 0.05811 C 0.20455 0.04306 0.20541 0.02616 0.20316 0.01111 C 0.20264 0.0044 0.20281 0.00741 0.20403 0.00116 C 0.20472 0.00972 0.20403 -0.00371 0.2075 0.00185 C 0.23094 0.00092 0.22226 2.52142E-6 0.23215 2.52142E-6 " pathEditMode="relative" rAng="0" ptsTypes="fffffffffffffffffffffff">
                                      <p:cBhvr>
                                        <p:cTn id="9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9" y="11739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7656E-6 2.52142E-6 C 0.00712 -0.0007 0.01164 -0.00116 0.01945 -0.00047 C 0.02102 -0.00023 0.02362 -0.00139 0.02466 0.00069 C 0.0257 0.00301 0.02484 0.00602 0.02518 0.0088 C 0.02553 0.01435 0.02622 0.02014 0.02692 0.02593 C 0.02605 0.09863 0.02727 0.06066 0.02727 0.13707 " pathEditMode="relative" rAng="0" ptsTypes="ffffff">
                                      <p:cBhvr>
                                        <p:cTn id="1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78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9" grpId="0" animBg="1"/>
      <p:bldP spid="70" grpId="0" animBg="1"/>
      <p:bldP spid="71" grpId="0" animBg="1"/>
      <p:bldP spid="53" grpId="0"/>
      <p:bldP spid="53" grpId="1"/>
      <p:bldP spid="53" grpId="2"/>
      <p:bldP spid="53" grpId="3"/>
      <p:bldP spid="53" grpId="4"/>
      <p:bldP spid="53" grpId="5"/>
      <p:bldP spid="75" grpId="0"/>
      <p:bldP spid="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D03A-F280-8B4C-9A81-D92826F5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431" y="165148"/>
            <a:ext cx="10515600" cy="921736"/>
          </a:xfrm>
        </p:spPr>
        <p:txBody>
          <a:bodyPr>
            <a:noAutofit/>
          </a:bodyPr>
          <a:lstStyle/>
          <a:p>
            <a:r>
              <a:rPr lang="en-US" sz="3600" dirty="0"/>
              <a:t>Point-to-Point Performance -</a:t>
            </a:r>
            <a:r>
              <a:rPr lang="en-US" sz="3600" b="0" dirty="0"/>
              <a:t> Intra-Node GPU</a:t>
            </a:r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1D4781DB-B0A7-D44B-9CF5-1889A05EA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021" y="1208024"/>
            <a:ext cx="3883510" cy="1828800"/>
          </a:xfr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D58DFE2D-4262-6B4E-AAB2-0CBC146DB1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39"/>
          <a:stretch/>
        </p:blipFill>
        <p:spPr>
          <a:xfrm>
            <a:off x="4018131" y="1229105"/>
            <a:ext cx="3781022" cy="1828800"/>
          </a:xfrm>
          <a:prstGeom prst="rect">
            <a:avLst/>
          </a:prstGeom>
        </p:spPr>
      </p:pic>
      <p:pic>
        <p:nvPicPr>
          <p:cNvPr id="12" name="Picture 11" descr="A picture containing chart&#10;&#10;Description automatically generated">
            <a:extLst>
              <a:ext uri="{FF2B5EF4-FFF2-40B4-BE49-F238E27FC236}">
                <a16:creationId xmlns:a16="http://schemas.microsoft.com/office/drawing/2014/main" id="{850A6A78-47AB-5049-BA79-50B8B7863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59684"/>
            <a:ext cx="3883510" cy="1828800"/>
          </a:xfrm>
          <a:prstGeom prst="rect">
            <a:avLst/>
          </a:prstGeom>
        </p:spPr>
      </p:pic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2FC95155-8AA6-294B-A428-029AE11E1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1156" y="3259684"/>
            <a:ext cx="3883511" cy="18288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A8F69F8-A280-384B-A8B0-9D83EEC111AE}"/>
              </a:ext>
            </a:extLst>
          </p:cNvPr>
          <p:cNvSpPr txBox="1">
            <a:spLocks/>
          </p:cNvSpPr>
          <p:nvPr/>
        </p:nvSpPr>
        <p:spPr>
          <a:xfrm>
            <a:off x="725017" y="3036824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Latency (small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07014EF-13C5-1142-AC00-04B3F2F1AE6A}"/>
              </a:ext>
            </a:extLst>
          </p:cNvPr>
          <p:cNvSpPr txBox="1">
            <a:spLocks/>
          </p:cNvSpPr>
          <p:nvPr/>
        </p:nvSpPr>
        <p:spPr>
          <a:xfrm>
            <a:off x="4676436" y="3057905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Latency (large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4D212A7-AEF4-9141-999A-4D4F22297D2C}"/>
              </a:ext>
            </a:extLst>
          </p:cNvPr>
          <p:cNvSpPr txBox="1">
            <a:spLocks/>
          </p:cNvSpPr>
          <p:nvPr/>
        </p:nvSpPr>
        <p:spPr>
          <a:xfrm>
            <a:off x="725017" y="5104091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Bandwidth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213EB21-D4DB-E04C-B4C1-4CBFC696BF36}"/>
              </a:ext>
            </a:extLst>
          </p:cNvPr>
          <p:cNvSpPr txBox="1">
            <a:spLocks/>
          </p:cNvSpPr>
          <p:nvPr/>
        </p:nvSpPr>
        <p:spPr>
          <a:xfrm>
            <a:off x="4691680" y="5066081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Bi-Directional Bandwidth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4DC455-A402-5743-B1CE-72EBB0FFE5BF}"/>
              </a:ext>
            </a:extLst>
          </p:cNvPr>
          <p:cNvSpPr txBox="1"/>
          <p:nvPr/>
        </p:nvSpPr>
        <p:spPr>
          <a:xfrm>
            <a:off x="8062786" y="2410089"/>
            <a:ext cx="41527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All GPUs connected by Infinity Fabric (46+46GB/s)</a:t>
            </a:r>
          </a:p>
          <a:p>
            <a:endParaRPr lang="en-US" sz="1400" b="1" dirty="0"/>
          </a:p>
          <a:p>
            <a:pPr marL="285750" indent="-285750">
              <a:buFontTx/>
              <a:buChar char="-"/>
            </a:pPr>
            <a:r>
              <a:rPr lang="en-US" sz="1400" dirty="0"/>
              <a:t>PCI Bar Mapped Memory for small message sizes. </a:t>
            </a:r>
          </a:p>
          <a:p>
            <a:pPr marL="285750" indent="-285750">
              <a:buFontTx/>
              <a:buChar char="-"/>
            </a:pPr>
            <a:r>
              <a:rPr lang="en-US" sz="1400" dirty="0" err="1"/>
              <a:t>ROCm</a:t>
            </a:r>
            <a:r>
              <a:rPr lang="en-US" sz="1400" dirty="0"/>
              <a:t> Inter-Process Communication (IPC) used in med-large message range. </a:t>
            </a:r>
          </a:p>
          <a:p>
            <a:endParaRPr lang="en-US" sz="1400" dirty="0">
              <a:solidFill>
                <a:srgbClr val="00588D"/>
              </a:solidFill>
            </a:endParaRPr>
          </a:p>
          <a:p>
            <a:r>
              <a:rPr lang="en-US" sz="1400" b="1" dirty="0"/>
              <a:t>Peak Bandwidth: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MVAPICH2-GDR </a:t>
            </a:r>
            <a:r>
              <a:rPr lang="en-US" sz="1400" b="1" dirty="0">
                <a:solidFill>
                  <a:srgbClr val="009193"/>
                </a:solidFill>
              </a:rPr>
              <a:t>52.5 GB/s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OpenMPI+UCX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FF9300"/>
                </a:solidFill>
              </a:rPr>
              <a:t>30.2 GB/s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CrayMPICH</a:t>
            </a:r>
            <a:r>
              <a:rPr lang="en-US" sz="1400" dirty="0"/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88 GB/s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588D"/>
              </a:solidFill>
            </a:endParaRPr>
          </a:p>
          <a:p>
            <a:r>
              <a:rPr lang="en-US" sz="1400" b="1" dirty="0"/>
              <a:t>Latency at 4 Bytes: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MVAPICH2-GDR </a:t>
            </a:r>
            <a:r>
              <a:rPr lang="en-US" sz="1400" b="1" dirty="0">
                <a:solidFill>
                  <a:srgbClr val="009193"/>
                </a:solidFill>
              </a:rPr>
              <a:t>2.01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OpenMPI+UCX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FF9300"/>
                </a:solidFill>
              </a:rPr>
              <a:t>3.79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CrayMPICH</a:t>
            </a:r>
            <a:r>
              <a:rPr lang="en-US" sz="1400" dirty="0"/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2.44 us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8B6954-7970-8D4D-9719-AC1587EE8644}"/>
              </a:ext>
            </a:extLst>
          </p:cNvPr>
          <p:cNvCxnSpPr>
            <a:cxnSpLocks/>
          </p:cNvCxnSpPr>
          <p:nvPr/>
        </p:nvCxnSpPr>
        <p:spPr>
          <a:xfrm flipH="1">
            <a:off x="7947769" y="917499"/>
            <a:ext cx="70544" cy="4652028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able&#10;&#10;Description automatically generated">
            <a:extLst>
              <a:ext uri="{FF2B5EF4-FFF2-40B4-BE49-F238E27FC236}">
                <a16:creationId xmlns:a16="http://schemas.microsoft.com/office/drawing/2014/main" id="{66E77EBB-4CBF-234A-BD20-C339F0E5FA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5751" y="917499"/>
            <a:ext cx="3754943" cy="1492590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95D9DA8-7E79-7342-ADBC-B9742F574C18}"/>
              </a:ext>
            </a:extLst>
          </p:cNvPr>
          <p:cNvSpPr/>
          <p:nvPr/>
        </p:nvSpPr>
        <p:spPr>
          <a:xfrm>
            <a:off x="11409375" y="1663794"/>
            <a:ext cx="204140" cy="106567"/>
          </a:xfrm>
          <a:prstGeom prst="ellipse">
            <a:avLst/>
          </a:prstGeom>
          <a:noFill/>
          <a:ln w="38100">
            <a:solidFill>
              <a:srgbClr val="00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D684A5C-9941-8746-BCEB-1034709C5D06}"/>
              </a:ext>
            </a:extLst>
          </p:cNvPr>
          <p:cNvSpPr txBox="1">
            <a:spLocks/>
          </p:cNvSpPr>
          <p:nvPr/>
        </p:nvSpPr>
        <p:spPr>
          <a:xfrm>
            <a:off x="0" y="5773517"/>
            <a:ext cx="9084623" cy="346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600" dirty="0">
                <a:solidFill>
                  <a:srgbClr val="508CCB"/>
                </a:solidFill>
              </a:rPr>
              <a:t>MI100 GPUs on Spock System</a:t>
            </a:r>
            <a:endParaRPr lang="en-US" sz="1600" b="0" dirty="0">
              <a:solidFill>
                <a:srgbClr val="508CCB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98D588-4FD8-3645-8C55-9926FED00EFC}"/>
              </a:ext>
            </a:extLst>
          </p:cNvPr>
          <p:cNvSpPr txBox="1"/>
          <p:nvPr/>
        </p:nvSpPr>
        <p:spPr bwMode="auto">
          <a:xfrm>
            <a:off x="0" y="6233500"/>
            <a:ext cx="1174865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Reference: </a:t>
            </a:r>
            <a:r>
              <a:rPr lang="en-US" sz="1200" dirty="0">
                <a:solidFill>
                  <a:srgbClr val="4E61DD"/>
                </a:solidFill>
              </a:rPr>
              <a:t>High Performance MPI over the Slingshot Interconnect: Early Experiences K. </a:t>
            </a:r>
            <a:r>
              <a:rPr lang="en-US" sz="1200" dirty="0" err="1">
                <a:solidFill>
                  <a:srgbClr val="4E61DD"/>
                </a:solidFill>
              </a:rPr>
              <a:t>Khorassani</a:t>
            </a:r>
            <a:r>
              <a:rPr lang="en-US" sz="1200" dirty="0">
                <a:solidFill>
                  <a:srgbClr val="4E61DD"/>
                </a:solidFill>
              </a:rPr>
              <a:t>, C. Chen, B. Ramesh, A. </a:t>
            </a:r>
            <a:r>
              <a:rPr lang="en-US" sz="1200" dirty="0" err="1">
                <a:solidFill>
                  <a:srgbClr val="4E61DD"/>
                </a:solidFill>
              </a:rPr>
              <a:t>Shafi</a:t>
            </a:r>
            <a:r>
              <a:rPr lang="en-US" sz="1200" dirty="0">
                <a:solidFill>
                  <a:srgbClr val="4E61DD"/>
                </a:solidFill>
              </a:rPr>
              <a:t>, H. </a:t>
            </a:r>
            <a:r>
              <a:rPr lang="en-US" sz="1200" dirty="0" err="1">
                <a:solidFill>
                  <a:srgbClr val="4E61DD"/>
                </a:solidFill>
              </a:rPr>
              <a:t>Subramoni</a:t>
            </a:r>
            <a:r>
              <a:rPr lang="en-US" sz="1200" dirty="0">
                <a:solidFill>
                  <a:srgbClr val="4E61DD"/>
                </a:solidFill>
              </a:rPr>
              <a:t>, D. Panda Practice and Experience in Advanced Research Computing, Jul 2022.</a:t>
            </a:r>
          </a:p>
        </p:txBody>
      </p:sp>
    </p:spTree>
    <p:extLst>
      <p:ext uri="{BB962C8B-B14F-4D97-AF65-F5344CB8AC3E}">
        <p14:creationId xmlns:p14="http://schemas.microsoft.com/office/powerpoint/2010/main" val="2896660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D03A-F280-8B4C-9A81-D92826F5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431" y="165148"/>
            <a:ext cx="10515600" cy="921736"/>
          </a:xfrm>
        </p:spPr>
        <p:txBody>
          <a:bodyPr>
            <a:noAutofit/>
          </a:bodyPr>
          <a:lstStyle/>
          <a:p>
            <a:r>
              <a:rPr lang="en-US" sz="3600" dirty="0"/>
              <a:t>Point-to-Point Performance -</a:t>
            </a:r>
            <a:r>
              <a:rPr lang="en-US" sz="3600" b="0" dirty="0"/>
              <a:t> Inter-Node GPU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A8F69F8-A280-384B-A8B0-9D83EEC111AE}"/>
              </a:ext>
            </a:extLst>
          </p:cNvPr>
          <p:cNvSpPr txBox="1">
            <a:spLocks/>
          </p:cNvSpPr>
          <p:nvPr/>
        </p:nvSpPr>
        <p:spPr>
          <a:xfrm>
            <a:off x="725017" y="3036824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Latency (small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07014EF-13C5-1142-AC00-04B3F2F1AE6A}"/>
              </a:ext>
            </a:extLst>
          </p:cNvPr>
          <p:cNvSpPr txBox="1">
            <a:spLocks/>
          </p:cNvSpPr>
          <p:nvPr/>
        </p:nvSpPr>
        <p:spPr>
          <a:xfrm>
            <a:off x="4676436" y="3057905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Latency (large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4D212A7-AEF4-9141-999A-4D4F22297D2C}"/>
              </a:ext>
            </a:extLst>
          </p:cNvPr>
          <p:cNvSpPr txBox="1">
            <a:spLocks/>
          </p:cNvSpPr>
          <p:nvPr/>
        </p:nvSpPr>
        <p:spPr>
          <a:xfrm>
            <a:off x="725017" y="5104091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Bandwidth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213EB21-D4DB-E04C-B4C1-4CBFC696BF36}"/>
              </a:ext>
            </a:extLst>
          </p:cNvPr>
          <p:cNvSpPr txBox="1">
            <a:spLocks/>
          </p:cNvSpPr>
          <p:nvPr/>
        </p:nvSpPr>
        <p:spPr>
          <a:xfrm>
            <a:off x="4691680" y="5121501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Bi-Directional Bandwidth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4DC455-A402-5743-B1CE-72EBB0FFE5BF}"/>
              </a:ext>
            </a:extLst>
          </p:cNvPr>
          <p:cNvSpPr txBox="1"/>
          <p:nvPr/>
        </p:nvSpPr>
        <p:spPr>
          <a:xfrm>
            <a:off x="8061795" y="2812553"/>
            <a:ext cx="41527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Slingshot-10 Interconnect for over network communication (12.5+12.5 GB/s)</a:t>
            </a:r>
          </a:p>
          <a:p>
            <a:endParaRPr lang="en-US" sz="1400" dirty="0">
              <a:solidFill>
                <a:srgbClr val="00588D"/>
              </a:solidFill>
            </a:endParaRPr>
          </a:p>
          <a:p>
            <a:r>
              <a:rPr lang="en-US" sz="1400" b="1" dirty="0"/>
              <a:t>Peak Bandwidth: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MVAPICH2-GDR </a:t>
            </a:r>
            <a:r>
              <a:rPr lang="en-US" sz="1400" b="1" dirty="0">
                <a:solidFill>
                  <a:srgbClr val="009193"/>
                </a:solidFill>
              </a:rPr>
              <a:t>9.9 GB/s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OpenMPI+UCX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FF9300"/>
                </a:solidFill>
              </a:rPr>
              <a:t>9.8 GB/s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CrayMPICH</a:t>
            </a:r>
            <a:r>
              <a:rPr lang="en-US" sz="1400" dirty="0"/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9.2 GB/s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588D"/>
              </a:solidFill>
            </a:endParaRPr>
          </a:p>
          <a:p>
            <a:r>
              <a:rPr lang="en-US" sz="1400" b="1" dirty="0"/>
              <a:t>Latency at 4 Bytes: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MVAPICH2-GDR </a:t>
            </a:r>
            <a:r>
              <a:rPr lang="en-US" sz="1400" b="1" dirty="0">
                <a:solidFill>
                  <a:srgbClr val="009193"/>
                </a:solidFill>
              </a:rPr>
              <a:t>3.73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OpenMPI+UCX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FF9300"/>
                </a:solidFill>
              </a:rPr>
              <a:t>4.23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CrayMPICH</a:t>
            </a:r>
            <a:r>
              <a:rPr lang="en-US" sz="1400" dirty="0"/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3.8 us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8B6954-7970-8D4D-9719-AC1587EE8644}"/>
              </a:ext>
            </a:extLst>
          </p:cNvPr>
          <p:cNvCxnSpPr>
            <a:cxnSpLocks/>
          </p:cNvCxnSpPr>
          <p:nvPr/>
        </p:nvCxnSpPr>
        <p:spPr>
          <a:xfrm flipH="1">
            <a:off x="7947769" y="917499"/>
            <a:ext cx="70544" cy="4652028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able&#10;&#10;Description automatically generated">
            <a:extLst>
              <a:ext uri="{FF2B5EF4-FFF2-40B4-BE49-F238E27FC236}">
                <a16:creationId xmlns:a16="http://schemas.microsoft.com/office/drawing/2014/main" id="{66E77EBB-4CBF-234A-BD20-C339F0E5F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751" y="917499"/>
            <a:ext cx="3754943" cy="1492590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95D9DA8-7E79-7342-ADBC-B9742F574C18}"/>
              </a:ext>
            </a:extLst>
          </p:cNvPr>
          <p:cNvSpPr/>
          <p:nvPr/>
        </p:nvSpPr>
        <p:spPr>
          <a:xfrm rot="5400000">
            <a:off x="9725803" y="1172711"/>
            <a:ext cx="204140" cy="106567"/>
          </a:xfrm>
          <a:prstGeom prst="ellipse">
            <a:avLst/>
          </a:prstGeom>
          <a:noFill/>
          <a:ln w="38100">
            <a:solidFill>
              <a:srgbClr val="00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4D65B6F5-9B0F-0F42-AAE2-4BECCFA5B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13" y="1208024"/>
            <a:ext cx="3883511" cy="1828800"/>
          </a:xfrm>
          <a:prstGeom prst="rect">
            <a:avLst/>
          </a:prstGeom>
        </p:spPr>
      </p:pic>
      <p:pic>
        <p:nvPicPr>
          <p:cNvPr id="24" name="Picture 23" descr="Chart, line chart&#10;&#10;Description automatically generated">
            <a:extLst>
              <a:ext uri="{FF2B5EF4-FFF2-40B4-BE49-F238E27FC236}">
                <a16:creationId xmlns:a16="http://schemas.microsoft.com/office/drawing/2014/main" id="{914E2D9A-3313-194B-9918-0A1982EBBF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170"/>
          <a:stretch/>
        </p:blipFill>
        <p:spPr>
          <a:xfrm>
            <a:off x="3992086" y="1212436"/>
            <a:ext cx="3760418" cy="1828800"/>
          </a:xfrm>
          <a:prstGeom prst="rect">
            <a:avLst/>
          </a:prstGeom>
        </p:spPr>
      </p:pic>
      <p:pic>
        <p:nvPicPr>
          <p:cNvPr id="25" name="Picture 24" descr="Chart, bar chart&#10;&#10;Description automatically generated">
            <a:extLst>
              <a:ext uri="{FF2B5EF4-FFF2-40B4-BE49-F238E27FC236}">
                <a16:creationId xmlns:a16="http://schemas.microsoft.com/office/drawing/2014/main" id="{0BCC7F7A-FE65-0F42-9669-13BD443F0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20" y="3236981"/>
            <a:ext cx="3883511" cy="1828800"/>
          </a:xfrm>
          <a:prstGeom prst="rect">
            <a:avLst/>
          </a:prstGeom>
        </p:spPr>
      </p:pic>
      <p:pic>
        <p:nvPicPr>
          <p:cNvPr id="26" name="Picture 25" descr="Chart, bar chart&#10;&#10;Description automatically generated">
            <a:extLst>
              <a:ext uri="{FF2B5EF4-FFF2-40B4-BE49-F238E27FC236}">
                <a16:creationId xmlns:a16="http://schemas.microsoft.com/office/drawing/2014/main" id="{966C5237-3A4D-854D-A2C9-CA95CB9755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2029" y="3275291"/>
            <a:ext cx="3883511" cy="1828800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17487DD6-7660-794B-8D97-B9DF0B47F062}"/>
              </a:ext>
            </a:extLst>
          </p:cNvPr>
          <p:cNvSpPr txBox="1">
            <a:spLocks/>
          </p:cNvSpPr>
          <p:nvPr/>
        </p:nvSpPr>
        <p:spPr>
          <a:xfrm>
            <a:off x="0" y="5773517"/>
            <a:ext cx="9084623" cy="346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600" dirty="0">
                <a:solidFill>
                  <a:srgbClr val="508CCB"/>
                </a:solidFill>
              </a:rPr>
              <a:t>MI100 GPUs on Spock System</a:t>
            </a:r>
            <a:endParaRPr lang="en-US" sz="1600" b="0" dirty="0">
              <a:solidFill>
                <a:srgbClr val="508CCB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6898F9-2E9B-B74C-9975-7A820A63CAE8}"/>
              </a:ext>
            </a:extLst>
          </p:cNvPr>
          <p:cNvSpPr txBox="1"/>
          <p:nvPr/>
        </p:nvSpPr>
        <p:spPr bwMode="auto">
          <a:xfrm>
            <a:off x="0" y="6233500"/>
            <a:ext cx="1174865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Reference: </a:t>
            </a:r>
            <a:r>
              <a:rPr lang="en-US" sz="1200" dirty="0">
                <a:solidFill>
                  <a:srgbClr val="4E61DD"/>
                </a:solidFill>
              </a:rPr>
              <a:t>High Performance MPI over the Slingshot Interconnect: Early Experiences K. </a:t>
            </a:r>
            <a:r>
              <a:rPr lang="en-US" sz="1200" dirty="0" err="1">
                <a:solidFill>
                  <a:srgbClr val="4E61DD"/>
                </a:solidFill>
              </a:rPr>
              <a:t>Khorassani</a:t>
            </a:r>
            <a:r>
              <a:rPr lang="en-US" sz="1200" dirty="0">
                <a:solidFill>
                  <a:srgbClr val="4E61DD"/>
                </a:solidFill>
              </a:rPr>
              <a:t>, C. Chen, B. Ramesh, A. </a:t>
            </a:r>
            <a:r>
              <a:rPr lang="en-US" sz="1200" dirty="0" err="1">
                <a:solidFill>
                  <a:srgbClr val="4E61DD"/>
                </a:solidFill>
              </a:rPr>
              <a:t>Shafi</a:t>
            </a:r>
            <a:r>
              <a:rPr lang="en-US" sz="1200" dirty="0">
                <a:solidFill>
                  <a:srgbClr val="4E61DD"/>
                </a:solidFill>
              </a:rPr>
              <a:t>, H. </a:t>
            </a:r>
            <a:r>
              <a:rPr lang="en-US" sz="1200" dirty="0" err="1">
                <a:solidFill>
                  <a:srgbClr val="4E61DD"/>
                </a:solidFill>
              </a:rPr>
              <a:t>Subramoni</a:t>
            </a:r>
            <a:r>
              <a:rPr lang="en-US" sz="1200" dirty="0">
                <a:solidFill>
                  <a:srgbClr val="4E61DD"/>
                </a:solidFill>
              </a:rPr>
              <a:t>, D. Panda Practice and Experience in Advanced Research Computing, Jul 2022.</a:t>
            </a:r>
          </a:p>
        </p:txBody>
      </p:sp>
    </p:spTree>
    <p:extLst>
      <p:ext uri="{BB962C8B-B14F-4D97-AF65-F5344CB8AC3E}">
        <p14:creationId xmlns:p14="http://schemas.microsoft.com/office/powerpoint/2010/main" val="2054134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D03A-F280-8B4C-9A81-D92826F50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Collectives Performance -</a:t>
            </a:r>
            <a:r>
              <a:rPr lang="en-US" sz="3600" b="0" dirty="0"/>
              <a:t> GPU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6255EA-3319-1F48-9324-1A20DB99A967}"/>
              </a:ext>
            </a:extLst>
          </p:cNvPr>
          <p:cNvSpPr txBox="1">
            <a:spLocks/>
          </p:cNvSpPr>
          <p:nvPr/>
        </p:nvSpPr>
        <p:spPr>
          <a:xfrm>
            <a:off x="2291223" y="3180734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Broadcast (small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DF8407D-AEC2-FD4B-8C80-D192867979ED}"/>
              </a:ext>
            </a:extLst>
          </p:cNvPr>
          <p:cNvSpPr txBox="1">
            <a:spLocks/>
          </p:cNvSpPr>
          <p:nvPr/>
        </p:nvSpPr>
        <p:spPr>
          <a:xfrm>
            <a:off x="7453999" y="3191001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Broadcast (large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6A797F9-1196-F24A-80AA-585EC6F0D1AB}"/>
              </a:ext>
            </a:extLst>
          </p:cNvPr>
          <p:cNvSpPr txBox="1">
            <a:spLocks/>
          </p:cNvSpPr>
          <p:nvPr/>
        </p:nvSpPr>
        <p:spPr>
          <a:xfrm>
            <a:off x="2291224" y="5718087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 err="1">
                <a:solidFill>
                  <a:srgbClr val="C00000"/>
                </a:solidFill>
              </a:rPr>
              <a:t>Alltoall</a:t>
            </a:r>
            <a:r>
              <a:rPr lang="en-US" sz="1100" dirty="0">
                <a:solidFill>
                  <a:srgbClr val="C00000"/>
                </a:solidFill>
              </a:rPr>
              <a:t> (small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E5A0077-66ED-9E49-8129-DA32FBEE5834}"/>
              </a:ext>
            </a:extLst>
          </p:cNvPr>
          <p:cNvSpPr txBox="1">
            <a:spLocks/>
          </p:cNvSpPr>
          <p:nvPr/>
        </p:nvSpPr>
        <p:spPr>
          <a:xfrm>
            <a:off x="7385221" y="5671489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 err="1">
                <a:solidFill>
                  <a:srgbClr val="C00000"/>
                </a:solidFill>
              </a:rPr>
              <a:t>Alltoall</a:t>
            </a:r>
            <a:r>
              <a:rPr lang="en-US" sz="1100" dirty="0">
                <a:solidFill>
                  <a:srgbClr val="C00000"/>
                </a:solidFill>
              </a:rPr>
              <a:t> (large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7D77FC7-B146-EC49-8BA7-BA1B1DDAF385}"/>
              </a:ext>
            </a:extLst>
          </p:cNvPr>
          <p:cNvSpPr txBox="1">
            <a:spLocks/>
          </p:cNvSpPr>
          <p:nvPr/>
        </p:nvSpPr>
        <p:spPr>
          <a:xfrm>
            <a:off x="0" y="5983226"/>
            <a:ext cx="9084623" cy="346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600" dirty="0">
                <a:solidFill>
                  <a:srgbClr val="508CCB"/>
                </a:solidFill>
              </a:rPr>
              <a:t>64 GPUs – 16 Nodes &amp; 4 GPUs Per Node on Spock System</a:t>
            </a:r>
            <a:endParaRPr lang="en-US" sz="1600" b="0" dirty="0">
              <a:solidFill>
                <a:srgbClr val="508CCB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36AEE2-9BD6-3540-B6F3-AEB175DABC71}"/>
              </a:ext>
            </a:extLst>
          </p:cNvPr>
          <p:cNvSpPr txBox="1"/>
          <p:nvPr/>
        </p:nvSpPr>
        <p:spPr bwMode="auto">
          <a:xfrm>
            <a:off x="0" y="6233500"/>
            <a:ext cx="1174865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Reference: </a:t>
            </a:r>
            <a:r>
              <a:rPr lang="en-US" sz="1200" dirty="0">
                <a:solidFill>
                  <a:srgbClr val="4E61DD"/>
                </a:solidFill>
              </a:rPr>
              <a:t>High Performance MPI over the Slingshot Interconnect: Early Experiences K. </a:t>
            </a:r>
            <a:r>
              <a:rPr lang="en-US" sz="1200" dirty="0" err="1">
                <a:solidFill>
                  <a:srgbClr val="4E61DD"/>
                </a:solidFill>
              </a:rPr>
              <a:t>Khorassani</a:t>
            </a:r>
            <a:r>
              <a:rPr lang="en-US" sz="1200" dirty="0">
                <a:solidFill>
                  <a:srgbClr val="4E61DD"/>
                </a:solidFill>
              </a:rPr>
              <a:t>, C. Chen, B. Ramesh, A. </a:t>
            </a:r>
            <a:r>
              <a:rPr lang="en-US" sz="1200" dirty="0" err="1">
                <a:solidFill>
                  <a:srgbClr val="4E61DD"/>
                </a:solidFill>
              </a:rPr>
              <a:t>Shafi</a:t>
            </a:r>
            <a:r>
              <a:rPr lang="en-US" sz="1200" dirty="0">
                <a:solidFill>
                  <a:srgbClr val="4E61DD"/>
                </a:solidFill>
              </a:rPr>
              <a:t>, H. </a:t>
            </a:r>
            <a:r>
              <a:rPr lang="en-US" sz="1200" dirty="0" err="1">
                <a:solidFill>
                  <a:srgbClr val="4E61DD"/>
                </a:solidFill>
              </a:rPr>
              <a:t>Subramoni</a:t>
            </a:r>
            <a:r>
              <a:rPr lang="en-US" sz="1200" dirty="0">
                <a:solidFill>
                  <a:srgbClr val="4E61DD"/>
                </a:solidFill>
              </a:rPr>
              <a:t>, D. Panda Practice and Experience in Advanced Research Computing, Jul 2022.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4A87551-17C7-3242-BDA5-A7F259FA2A23}"/>
              </a:ext>
            </a:extLst>
          </p:cNvPr>
          <p:cNvSpPr txBox="1">
            <a:spLocks/>
          </p:cNvSpPr>
          <p:nvPr/>
        </p:nvSpPr>
        <p:spPr>
          <a:xfrm>
            <a:off x="-147822" y="788013"/>
            <a:ext cx="2044700" cy="354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rgbClr val="FF0000"/>
                </a:solidFill>
              </a:rPr>
              <a:t>BROADCAST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9F367F9-265F-4848-ADFE-54746E42D1D5}"/>
              </a:ext>
            </a:extLst>
          </p:cNvPr>
          <p:cNvSpPr txBox="1">
            <a:spLocks/>
          </p:cNvSpPr>
          <p:nvPr/>
        </p:nvSpPr>
        <p:spPr>
          <a:xfrm>
            <a:off x="-187456" y="3220857"/>
            <a:ext cx="2044700" cy="354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rgbClr val="FF0000"/>
                </a:solidFill>
              </a:rPr>
              <a:t>ALLTOALL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4CC80B36-893F-314E-96C2-BF6EA82E8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408" y="1021734"/>
            <a:ext cx="4584700" cy="2159000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B6E11587-C5F3-3441-9414-AD609CFE4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618" y="1019167"/>
            <a:ext cx="4584700" cy="2146300"/>
          </a:xfrm>
          <a:prstGeom prst="rect">
            <a:avLst/>
          </a:prstGeom>
        </p:spPr>
      </p:pic>
      <p:pic>
        <p:nvPicPr>
          <p:cNvPr id="23" name="Picture 22" descr="Chart, line chart&#10;&#10;Description automatically generated">
            <a:extLst>
              <a:ext uri="{FF2B5EF4-FFF2-40B4-BE49-F238E27FC236}">
                <a16:creationId xmlns:a16="http://schemas.microsoft.com/office/drawing/2014/main" id="{921D32E4-7866-1641-B8CE-E13F409C1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738" y="3511432"/>
            <a:ext cx="4584700" cy="2159000"/>
          </a:xfrm>
          <a:prstGeom prst="rect">
            <a:avLst/>
          </a:prstGeom>
        </p:spPr>
      </p:pic>
      <p:pic>
        <p:nvPicPr>
          <p:cNvPr id="25" name="Picture 24" descr="Chart, line chart&#10;&#10;Description automatically generated">
            <a:extLst>
              <a:ext uri="{FF2B5EF4-FFF2-40B4-BE49-F238E27FC236}">
                <a16:creationId xmlns:a16="http://schemas.microsoft.com/office/drawing/2014/main" id="{7D394BE8-F369-B24E-811D-47ADE8D80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263" y="3543577"/>
            <a:ext cx="4572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43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D03A-F280-8B4C-9A81-D92826F50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Collectives Performance -</a:t>
            </a:r>
            <a:r>
              <a:rPr lang="en-US" sz="3600" b="0" dirty="0"/>
              <a:t> GPU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D2A15D1-8179-4842-9B94-A19E336F1CC7}"/>
              </a:ext>
            </a:extLst>
          </p:cNvPr>
          <p:cNvSpPr txBox="1">
            <a:spLocks/>
          </p:cNvSpPr>
          <p:nvPr/>
        </p:nvSpPr>
        <p:spPr>
          <a:xfrm>
            <a:off x="2363271" y="3179510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Gather (small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FC8A44A-6759-7E4B-BAA6-F8A6B3F632F3}"/>
              </a:ext>
            </a:extLst>
          </p:cNvPr>
          <p:cNvSpPr txBox="1">
            <a:spLocks/>
          </p:cNvSpPr>
          <p:nvPr/>
        </p:nvSpPr>
        <p:spPr>
          <a:xfrm>
            <a:off x="7518400" y="3169179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Gather (large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8D134C-7C8D-944B-BC95-6DAEEF3AD2C8}"/>
              </a:ext>
            </a:extLst>
          </p:cNvPr>
          <p:cNvSpPr txBox="1">
            <a:spLocks/>
          </p:cNvSpPr>
          <p:nvPr/>
        </p:nvSpPr>
        <p:spPr>
          <a:xfrm>
            <a:off x="2503888" y="5526872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 err="1">
                <a:solidFill>
                  <a:srgbClr val="C00000"/>
                </a:solidFill>
              </a:rPr>
              <a:t>Allgather</a:t>
            </a:r>
            <a:r>
              <a:rPr lang="en-US" sz="1100" dirty="0">
                <a:solidFill>
                  <a:srgbClr val="C00000"/>
                </a:solidFill>
              </a:rPr>
              <a:t> (small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333C5C2-5197-5B4C-BDA8-10E0B8BFE04A}"/>
              </a:ext>
            </a:extLst>
          </p:cNvPr>
          <p:cNvSpPr txBox="1">
            <a:spLocks/>
          </p:cNvSpPr>
          <p:nvPr/>
        </p:nvSpPr>
        <p:spPr>
          <a:xfrm>
            <a:off x="7453999" y="5518585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 err="1">
                <a:solidFill>
                  <a:srgbClr val="C00000"/>
                </a:solidFill>
              </a:rPr>
              <a:t>Allgather</a:t>
            </a:r>
            <a:r>
              <a:rPr lang="en-US" sz="1100" dirty="0">
                <a:solidFill>
                  <a:srgbClr val="C00000"/>
                </a:solidFill>
              </a:rPr>
              <a:t> (large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E98E248-AB25-714D-84B4-BB2EF51A5462}"/>
              </a:ext>
            </a:extLst>
          </p:cNvPr>
          <p:cNvSpPr txBox="1">
            <a:spLocks/>
          </p:cNvSpPr>
          <p:nvPr/>
        </p:nvSpPr>
        <p:spPr>
          <a:xfrm>
            <a:off x="0" y="5873184"/>
            <a:ext cx="9084623" cy="346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600" dirty="0">
                <a:solidFill>
                  <a:srgbClr val="508CCB"/>
                </a:solidFill>
              </a:rPr>
              <a:t>64 GPUs – 16 Nodes &amp; 4 GPUs Per Node on Spock System</a:t>
            </a:r>
            <a:endParaRPr lang="en-US" sz="1600" b="0" dirty="0">
              <a:solidFill>
                <a:srgbClr val="508CCB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52CD56-300C-8D45-8EFB-AC483ACD863D}"/>
              </a:ext>
            </a:extLst>
          </p:cNvPr>
          <p:cNvSpPr txBox="1"/>
          <p:nvPr/>
        </p:nvSpPr>
        <p:spPr bwMode="auto">
          <a:xfrm>
            <a:off x="0" y="6233500"/>
            <a:ext cx="1174865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Reference: </a:t>
            </a:r>
            <a:r>
              <a:rPr lang="en-US" sz="1200" dirty="0">
                <a:solidFill>
                  <a:srgbClr val="4E61DD"/>
                </a:solidFill>
              </a:rPr>
              <a:t>High Performance MPI over the Slingshot Interconnect: Early Experiences K. </a:t>
            </a:r>
            <a:r>
              <a:rPr lang="en-US" sz="1200" dirty="0" err="1">
                <a:solidFill>
                  <a:srgbClr val="4E61DD"/>
                </a:solidFill>
              </a:rPr>
              <a:t>Khorassani</a:t>
            </a:r>
            <a:r>
              <a:rPr lang="en-US" sz="1200" dirty="0">
                <a:solidFill>
                  <a:srgbClr val="4E61DD"/>
                </a:solidFill>
              </a:rPr>
              <a:t>, C. Chen, B. Ramesh, A. </a:t>
            </a:r>
            <a:r>
              <a:rPr lang="en-US" sz="1200" dirty="0" err="1">
                <a:solidFill>
                  <a:srgbClr val="4E61DD"/>
                </a:solidFill>
              </a:rPr>
              <a:t>Shafi</a:t>
            </a:r>
            <a:r>
              <a:rPr lang="en-US" sz="1200" dirty="0">
                <a:solidFill>
                  <a:srgbClr val="4E61DD"/>
                </a:solidFill>
              </a:rPr>
              <a:t>, H. </a:t>
            </a:r>
            <a:r>
              <a:rPr lang="en-US" sz="1200" dirty="0" err="1">
                <a:solidFill>
                  <a:srgbClr val="4E61DD"/>
                </a:solidFill>
              </a:rPr>
              <a:t>Subramoni</a:t>
            </a:r>
            <a:r>
              <a:rPr lang="en-US" sz="1200" dirty="0">
                <a:solidFill>
                  <a:srgbClr val="4E61DD"/>
                </a:solidFill>
              </a:rPr>
              <a:t>, D. Panda Practice and Experience in Advanced Research Computing, Jul 2022.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332E643-B91E-0F43-B870-E1B510A2535A}"/>
              </a:ext>
            </a:extLst>
          </p:cNvPr>
          <p:cNvSpPr txBox="1">
            <a:spLocks/>
          </p:cNvSpPr>
          <p:nvPr/>
        </p:nvSpPr>
        <p:spPr>
          <a:xfrm>
            <a:off x="-222250" y="978786"/>
            <a:ext cx="2044700" cy="354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rgbClr val="FF0000"/>
                </a:solidFill>
              </a:rPr>
              <a:t>GATHER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CC2EE0A-B830-344E-BAFC-7AC7E5E8A9BD}"/>
              </a:ext>
            </a:extLst>
          </p:cNvPr>
          <p:cNvSpPr txBox="1">
            <a:spLocks/>
          </p:cNvSpPr>
          <p:nvPr/>
        </p:nvSpPr>
        <p:spPr>
          <a:xfrm>
            <a:off x="-149405" y="3090508"/>
            <a:ext cx="2044700" cy="354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rgbClr val="FF0000"/>
                </a:solidFill>
              </a:rPr>
              <a:t>ALLGATHER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7BA1055A-37D6-CA44-8992-FD1878DF4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641" y="1016201"/>
            <a:ext cx="4584700" cy="2146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919337-FE83-C147-B124-C34E9B5F4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300" y="1036400"/>
            <a:ext cx="4584700" cy="2159000"/>
          </a:xfrm>
          <a:prstGeom prst="rect">
            <a:avLst/>
          </a:prstGeom>
        </p:spPr>
      </p:pic>
      <p:pic>
        <p:nvPicPr>
          <p:cNvPr id="23" name="Picture 22" descr="Chart, line chart&#10;&#10;Description automatically generated">
            <a:extLst>
              <a:ext uri="{FF2B5EF4-FFF2-40B4-BE49-F238E27FC236}">
                <a16:creationId xmlns:a16="http://schemas.microsoft.com/office/drawing/2014/main" id="{9B131AE5-AC47-724D-B842-DEA7BF7DA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641" y="3392491"/>
            <a:ext cx="4584700" cy="2146300"/>
          </a:xfrm>
          <a:prstGeom prst="rect">
            <a:avLst/>
          </a:prstGeom>
        </p:spPr>
      </p:pic>
      <p:pic>
        <p:nvPicPr>
          <p:cNvPr id="25" name="Picture 24" descr="Chart, line chart&#10;&#10;Description automatically generated">
            <a:extLst>
              <a:ext uri="{FF2B5EF4-FFF2-40B4-BE49-F238E27FC236}">
                <a16:creationId xmlns:a16="http://schemas.microsoft.com/office/drawing/2014/main" id="{02639089-72C3-E243-BCB8-4633C93BE9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7730" y="3397884"/>
            <a:ext cx="45847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66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D03A-F280-8B4C-9A81-D92826F50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Collectives Performance -</a:t>
            </a:r>
            <a:r>
              <a:rPr lang="en-US" sz="3600" b="0" dirty="0"/>
              <a:t> GPU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BF378E-A8BD-B647-A62F-4344196D6700}"/>
              </a:ext>
            </a:extLst>
          </p:cNvPr>
          <p:cNvSpPr txBox="1">
            <a:spLocks/>
          </p:cNvSpPr>
          <p:nvPr/>
        </p:nvSpPr>
        <p:spPr>
          <a:xfrm>
            <a:off x="2449768" y="3234118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Reduce (small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8067314-F4D8-824F-9481-26E5FFDEC47A}"/>
              </a:ext>
            </a:extLst>
          </p:cNvPr>
          <p:cNvSpPr txBox="1">
            <a:spLocks/>
          </p:cNvSpPr>
          <p:nvPr/>
        </p:nvSpPr>
        <p:spPr>
          <a:xfrm>
            <a:off x="7385221" y="3291693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rgbClr val="C00000"/>
                </a:solidFill>
              </a:rPr>
              <a:t>Reduce (large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5EE9935-21B7-CC4D-B4C3-F6DA025892E4}"/>
              </a:ext>
            </a:extLst>
          </p:cNvPr>
          <p:cNvSpPr txBox="1">
            <a:spLocks/>
          </p:cNvSpPr>
          <p:nvPr/>
        </p:nvSpPr>
        <p:spPr>
          <a:xfrm>
            <a:off x="2449768" y="5692619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 err="1">
                <a:solidFill>
                  <a:srgbClr val="C00000"/>
                </a:solidFill>
              </a:rPr>
              <a:t>Allreduce</a:t>
            </a:r>
            <a:r>
              <a:rPr lang="en-US" sz="1100" dirty="0">
                <a:solidFill>
                  <a:srgbClr val="C00000"/>
                </a:solidFill>
              </a:rPr>
              <a:t> (small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63E6A9B-A913-FB4F-A330-130B0D170AB4}"/>
              </a:ext>
            </a:extLst>
          </p:cNvPr>
          <p:cNvSpPr txBox="1">
            <a:spLocks/>
          </p:cNvSpPr>
          <p:nvPr/>
        </p:nvSpPr>
        <p:spPr>
          <a:xfrm>
            <a:off x="7595257" y="5691685"/>
            <a:ext cx="2880757" cy="21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 err="1">
                <a:solidFill>
                  <a:srgbClr val="C00000"/>
                </a:solidFill>
              </a:rPr>
              <a:t>Allreduce</a:t>
            </a:r>
            <a:r>
              <a:rPr lang="en-US" sz="1100" dirty="0">
                <a:solidFill>
                  <a:srgbClr val="C00000"/>
                </a:solidFill>
              </a:rPr>
              <a:t> (large messages)</a:t>
            </a:r>
            <a:endParaRPr lang="en-US" sz="1100" b="0" dirty="0">
              <a:solidFill>
                <a:srgbClr val="C00000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E168624-EB6B-FF40-B293-FEAB8A95A71E}"/>
              </a:ext>
            </a:extLst>
          </p:cNvPr>
          <p:cNvSpPr txBox="1">
            <a:spLocks/>
          </p:cNvSpPr>
          <p:nvPr/>
        </p:nvSpPr>
        <p:spPr>
          <a:xfrm>
            <a:off x="0" y="5983226"/>
            <a:ext cx="9084623" cy="346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600" dirty="0">
                <a:solidFill>
                  <a:srgbClr val="508CCB"/>
                </a:solidFill>
              </a:rPr>
              <a:t>64 GPUs – 16 Nodes &amp; 4 GPUs Per Node on Spock System</a:t>
            </a:r>
            <a:endParaRPr lang="en-US" sz="1600" b="0" dirty="0">
              <a:solidFill>
                <a:srgbClr val="508CCB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ADA949-1F5B-F243-983E-2DBAB90048BC}"/>
              </a:ext>
            </a:extLst>
          </p:cNvPr>
          <p:cNvSpPr txBox="1"/>
          <p:nvPr/>
        </p:nvSpPr>
        <p:spPr bwMode="auto">
          <a:xfrm>
            <a:off x="0" y="6233500"/>
            <a:ext cx="1174865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Reference: </a:t>
            </a:r>
            <a:r>
              <a:rPr lang="en-US" sz="1200" dirty="0">
                <a:solidFill>
                  <a:srgbClr val="4E61DD"/>
                </a:solidFill>
              </a:rPr>
              <a:t>High Performance MPI over the Slingshot Interconnect: Early Experiences K. </a:t>
            </a:r>
            <a:r>
              <a:rPr lang="en-US" sz="1200" dirty="0" err="1">
                <a:solidFill>
                  <a:srgbClr val="4E61DD"/>
                </a:solidFill>
              </a:rPr>
              <a:t>Khorassani</a:t>
            </a:r>
            <a:r>
              <a:rPr lang="en-US" sz="1200" dirty="0">
                <a:solidFill>
                  <a:srgbClr val="4E61DD"/>
                </a:solidFill>
              </a:rPr>
              <a:t>, C. Chen, B. Ramesh, A. </a:t>
            </a:r>
            <a:r>
              <a:rPr lang="en-US" sz="1200" dirty="0" err="1">
                <a:solidFill>
                  <a:srgbClr val="4E61DD"/>
                </a:solidFill>
              </a:rPr>
              <a:t>Shafi</a:t>
            </a:r>
            <a:r>
              <a:rPr lang="en-US" sz="1200" dirty="0">
                <a:solidFill>
                  <a:srgbClr val="4E61DD"/>
                </a:solidFill>
              </a:rPr>
              <a:t>, H. </a:t>
            </a:r>
            <a:r>
              <a:rPr lang="en-US" sz="1200" dirty="0" err="1">
                <a:solidFill>
                  <a:srgbClr val="4E61DD"/>
                </a:solidFill>
              </a:rPr>
              <a:t>Subramoni</a:t>
            </a:r>
            <a:r>
              <a:rPr lang="en-US" sz="1200" dirty="0">
                <a:solidFill>
                  <a:srgbClr val="4E61DD"/>
                </a:solidFill>
              </a:rPr>
              <a:t>, D. Panda Practice and Experience in Advanced Research Computing, Jul 2022.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5C7EE7E-F07D-864A-AAE8-2F3C2EBD7B94}"/>
              </a:ext>
            </a:extLst>
          </p:cNvPr>
          <p:cNvSpPr txBox="1">
            <a:spLocks/>
          </p:cNvSpPr>
          <p:nvPr/>
        </p:nvSpPr>
        <p:spPr>
          <a:xfrm>
            <a:off x="-246493" y="951549"/>
            <a:ext cx="2044700" cy="354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rgbClr val="FF0000"/>
                </a:solidFill>
              </a:rPr>
              <a:t>REDUCE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6DC6113-A5B1-7140-9980-C80AEF9EDF60}"/>
              </a:ext>
            </a:extLst>
          </p:cNvPr>
          <p:cNvSpPr txBox="1">
            <a:spLocks/>
          </p:cNvSpPr>
          <p:nvPr/>
        </p:nvSpPr>
        <p:spPr>
          <a:xfrm>
            <a:off x="-172940" y="3235371"/>
            <a:ext cx="2044700" cy="354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rgbClr val="FF0000"/>
                </a:solidFill>
              </a:rPr>
              <a:t>ALLREDUCE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9598EDFE-DDAE-0544-9CA1-324C057C7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550" y="1184800"/>
            <a:ext cx="4584700" cy="2146300"/>
          </a:xfrm>
          <a:prstGeom prst="rect">
            <a:avLst/>
          </a:prstGeom>
        </p:spPr>
      </p:pic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C293F7A5-8411-C74F-A13E-46407C77F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638" y="1128874"/>
            <a:ext cx="4584700" cy="2159000"/>
          </a:xfrm>
          <a:prstGeom prst="rect">
            <a:avLst/>
          </a:prstGeom>
        </p:spPr>
      </p:pic>
      <p:pic>
        <p:nvPicPr>
          <p:cNvPr id="23" name="Picture 22" descr="Chart, line chart&#10;&#10;Description automatically generated">
            <a:extLst>
              <a:ext uri="{FF2B5EF4-FFF2-40B4-BE49-F238E27FC236}">
                <a16:creationId xmlns:a16="http://schemas.microsoft.com/office/drawing/2014/main" id="{98E581CA-46D3-4B41-9F77-8F519E459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249" y="3529494"/>
            <a:ext cx="4584700" cy="2159000"/>
          </a:xfrm>
          <a:prstGeom prst="rect">
            <a:avLst/>
          </a:prstGeom>
        </p:spPr>
      </p:pic>
      <p:pic>
        <p:nvPicPr>
          <p:cNvPr id="25" name="Picture 24" descr="Chart, line chart&#10;&#10;Description automatically generated">
            <a:extLst>
              <a:ext uri="{FF2B5EF4-FFF2-40B4-BE49-F238E27FC236}">
                <a16:creationId xmlns:a16="http://schemas.microsoft.com/office/drawing/2014/main" id="{C111D33E-1911-D64E-A081-47A33221E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938" y="3579648"/>
            <a:ext cx="45974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71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A44F35-941C-3A4C-9489-BA4C3AB7C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Evaluation</a:t>
            </a:r>
            <a:br>
              <a:rPr lang="en-US" dirty="0"/>
            </a:br>
            <a:r>
              <a:rPr lang="en-US" dirty="0"/>
              <a:t>Slingshot-11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DBEB4B-8514-B944-97C6-10BF34F55F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8554E-0946-0B42-B962-D2EE79F8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30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79E66-5B3D-404D-8146-3BB8677E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4204"/>
            <a:ext cx="10515600" cy="921736"/>
          </a:xfrm>
        </p:spPr>
        <p:txBody>
          <a:bodyPr anchor="ctr">
            <a:normAutofit/>
          </a:bodyPr>
          <a:lstStyle/>
          <a:p>
            <a:r>
              <a:rPr lang="en-US" dirty="0"/>
              <a:t>Frontier Compute Node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CB4DAC-3D44-CCCB-47BA-C5961C607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934" y="1891821"/>
            <a:ext cx="5181600" cy="370888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1 HPC and AI Optimized 3rd Gen AMD EPYC CPU</a:t>
            </a:r>
          </a:p>
          <a:p>
            <a:r>
              <a:rPr lang="en-US" sz="2000" dirty="0"/>
              <a:t>4 Purpose Built AMD Instinct 250X GPUs</a:t>
            </a:r>
          </a:p>
          <a:p>
            <a:r>
              <a:rPr lang="en-US" sz="2000" b="1" dirty="0"/>
              <a:t>CPU-GPU Interconnect: </a:t>
            </a:r>
            <a:r>
              <a:rPr lang="en-US" sz="2000" dirty="0"/>
              <a:t>AMD Infinity Fabric</a:t>
            </a:r>
          </a:p>
          <a:p>
            <a:r>
              <a:rPr lang="en-US" sz="2000" b="1" dirty="0"/>
              <a:t>System Interconnect: </a:t>
            </a:r>
            <a:r>
              <a:rPr lang="en-US" sz="2000" dirty="0"/>
              <a:t>Multiple Slingshot NICs providing 100 GB/s network bandwidth.</a:t>
            </a:r>
          </a:p>
          <a:p>
            <a:pPr lvl="1"/>
            <a:r>
              <a:rPr lang="en-US" sz="1600" dirty="0"/>
              <a:t>Slingshot network which provides adaptive routing, congestion management and quality of service.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F64BF3B4-B3CC-DB44-BD9F-0405D30D4E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52919"/>
            <a:ext cx="5181600" cy="3186682"/>
          </a:xfr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FE8514-1379-F446-934D-D1C8918EA856}"/>
              </a:ext>
            </a:extLst>
          </p:cNvPr>
          <p:cNvSpPr txBox="1"/>
          <p:nvPr/>
        </p:nvSpPr>
        <p:spPr>
          <a:xfrm>
            <a:off x="702864" y="6225545"/>
            <a:ext cx="5189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Reference: </a:t>
            </a:r>
            <a:r>
              <a:rPr lang="en-US" sz="1100" dirty="0">
                <a:hlinkClick r:id="rId3"/>
              </a:rPr>
              <a:t>https://www.olcf.ornl.gov/frontier/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3301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D03A-F280-8B4C-9A81-D92826F5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4026"/>
            <a:ext cx="12192000" cy="921736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Point-to-Point Performance -</a:t>
            </a:r>
            <a:r>
              <a:rPr lang="en-US" sz="3600" b="0" dirty="0"/>
              <a:t> Intra-Node CPU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09B19A3-C230-FD4E-9D11-B10EEEAA12EC}"/>
              </a:ext>
            </a:extLst>
          </p:cNvPr>
          <p:cNvSpPr txBox="1">
            <a:spLocks/>
          </p:cNvSpPr>
          <p:nvPr/>
        </p:nvSpPr>
        <p:spPr>
          <a:xfrm>
            <a:off x="88900" y="1075762"/>
            <a:ext cx="1392433" cy="354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rgbClr val="FF0000"/>
                </a:solidFill>
              </a:rPr>
              <a:t>LATENCY</a:t>
            </a:r>
            <a:endParaRPr lang="en-US" sz="1600" b="0" dirty="0">
              <a:solidFill>
                <a:srgbClr val="FF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F5D4955-6D36-8B4A-A812-8AC680F32A97}"/>
              </a:ext>
            </a:extLst>
          </p:cNvPr>
          <p:cNvSpPr txBox="1">
            <a:spLocks/>
          </p:cNvSpPr>
          <p:nvPr/>
        </p:nvSpPr>
        <p:spPr>
          <a:xfrm>
            <a:off x="88900" y="3748429"/>
            <a:ext cx="1651000" cy="354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rgbClr val="FF0000"/>
                </a:solidFill>
              </a:rPr>
              <a:t>BANDWIDTH</a:t>
            </a:r>
            <a:endParaRPr lang="en-US" sz="1600" b="0" dirty="0">
              <a:solidFill>
                <a:srgbClr val="FF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2B82D25-4286-CC4A-8EE4-793341687A22}"/>
              </a:ext>
            </a:extLst>
          </p:cNvPr>
          <p:cNvSpPr txBox="1">
            <a:spLocks/>
          </p:cNvSpPr>
          <p:nvPr/>
        </p:nvSpPr>
        <p:spPr>
          <a:xfrm>
            <a:off x="5867400" y="3748429"/>
            <a:ext cx="1879600" cy="354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rgbClr val="FF0000"/>
                </a:solidFill>
              </a:rPr>
              <a:t>BI-BANDWIDTH</a:t>
            </a:r>
            <a:endParaRPr lang="en-US" sz="1600" b="0" dirty="0">
              <a:solidFill>
                <a:srgbClr val="FF0000"/>
              </a:solidFill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DD72675-A89D-8D46-8700-8AAA75236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451991"/>
            <a:ext cx="4584700" cy="2209800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DA4D8C7F-3571-734D-AC91-6F3696A49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147" y="1451991"/>
            <a:ext cx="4597400" cy="2209800"/>
          </a:xfrm>
          <a:prstGeom prst="rect">
            <a:avLst/>
          </a:prstGeom>
        </p:spPr>
      </p:pic>
      <p:pic>
        <p:nvPicPr>
          <p:cNvPr id="15" name="Picture 14" descr="Chart, bar chart&#10;&#10;Description automatically generated">
            <a:extLst>
              <a:ext uri="{FF2B5EF4-FFF2-40B4-BE49-F238E27FC236}">
                <a16:creationId xmlns:a16="http://schemas.microsoft.com/office/drawing/2014/main" id="{F6191183-A0B2-EB4C-BA2B-DA53CF743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472" y="4076900"/>
            <a:ext cx="4584700" cy="2197100"/>
          </a:xfrm>
          <a:prstGeom prst="rect">
            <a:avLst/>
          </a:prstGeom>
        </p:spPr>
      </p:pic>
      <p:pic>
        <p:nvPicPr>
          <p:cNvPr id="18" name="Picture 17" descr="Chart, bar chart&#10;&#10;Description automatically generated">
            <a:extLst>
              <a:ext uri="{FF2B5EF4-FFF2-40B4-BE49-F238E27FC236}">
                <a16:creationId xmlns:a16="http://schemas.microsoft.com/office/drawing/2014/main" id="{C7BF4179-0A65-8640-A4D8-415F127FB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4828" y="4103079"/>
            <a:ext cx="4584700" cy="22098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6B5E32C-656B-6446-9BBE-18D74952437B}"/>
              </a:ext>
            </a:extLst>
          </p:cNvPr>
          <p:cNvSpPr txBox="1">
            <a:spLocks/>
          </p:cNvSpPr>
          <p:nvPr/>
        </p:nvSpPr>
        <p:spPr>
          <a:xfrm>
            <a:off x="88900" y="6247820"/>
            <a:ext cx="9084623" cy="346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6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System with Slingshot-11 Networking</a:t>
            </a:r>
            <a:endParaRPr lang="en-US" sz="1600" b="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8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A3B14-AEB0-5347-808C-5E937542B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4" y="394725"/>
            <a:ext cx="11353800" cy="921736"/>
          </a:xfrm>
        </p:spPr>
        <p:txBody>
          <a:bodyPr>
            <a:normAutofit fontScale="90000"/>
          </a:bodyPr>
          <a:lstStyle/>
          <a:p>
            <a:r>
              <a:rPr lang="en-US" dirty="0"/>
              <a:t>Top500 Supercomputers Interconnect Statistics</a:t>
            </a:r>
          </a:p>
        </p:txBody>
      </p:sp>
      <p:pic>
        <p:nvPicPr>
          <p:cNvPr id="6" name="Content Placeholder 5" descr="Chart, pie chart&#10;&#10;Description automatically generated">
            <a:extLst>
              <a:ext uri="{FF2B5EF4-FFF2-40B4-BE49-F238E27FC236}">
                <a16:creationId xmlns:a16="http://schemas.microsoft.com/office/drawing/2014/main" id="{DBAF88B1-C725-4446-AAD9-811C1BD38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198220"/>
            <a:ext cx="5406667" cy="2926080"/>
          </a:xfrm>
        </p:spPr>
      </p:pic>
      <p:pic>
        <p:nvPicPr>
          <p:cNvPr id="8" name="Picture 7" descr="Chart, pie chart&#10;&#10;Description automatically generated">
            <a:extLst>
              <a:ext uri="{FF2B5EF4-FFF2-40B4-BE49-F238E27FC236}">
                <a16:creationId xmlns:a16="http://schemas.microsoft.com/office/drawing/2014/main" id="{A900D917-C8E5-674F-AE3F-3420CEE7D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90" y="2127562"/>
            <a:ext cx="5661110" cy="29260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6D55701-D2A0-AA4F-9A31-CADE55BA7492}"/>
              </a:ext>
            </a:extLst>
          </p:cNvPr>
          <p:cNvSpPr txBox="1">
            <a:spLocks/>
          </p:cNvSpPr>
          <p:nvPr/>
        </p:nvSpPr>
        <p:spPr>
          <a:xfrm>
            <a:off x="638299" y="6136470"/>
            <a:ext cx="4488872" cy="402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b="0" dirty="0"/>
              <a:t>Reference: </a:t>
            </a:r>
            <a:r>
              <a:rPr lang="en-US" sz="1100" b="0" dirty="0">
                <a:hlinkClick r:id="rId4"/>
              </a:rPr>
              <a:t>https://www.top500.org</a:t>
            </a:r>
            <a:r>
              <a:rPr lang="en-US" sz="11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7813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D03A-F280-8B4C-9A81-D92826F5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4026"/>
            <a:ext cx="12192000" cy="921736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Point-to-Point Performance -</a:t>
            </a:r>
            <a:r>
              <a:rPr lang="en-US" sz="3600" b="0" dirty="0"/>
              <a:t> Inter-Node CPU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09B19A3-C230-FD4E-9D11-B10EEEAA12EC}"/>
              </a:ext>
            </a:extLst>
          </p:cNvPr>
          <p:cNvSpPr txBox="1">
            <a:spLocks/>
          </p:cNvSpPr>
          <p:nvPr/>
        </p:nvSpPr>
        <p:spPr>
          <a:xfrm>
            <a:off x="88900" y="1075762"/>
            <a:ext cx="1392433" cy="354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rgbClr val="FF0000"/>
                </a:solidFill>
              </a:rPr>
              <a:t>LATENCY</a:t>
            </a:r>
            <a:endParaRPr lang="en-US" sz="1600" b="0" dirty="0">
              <a:solidFill>
                <a:srgbClr val="FF0000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D47F937-0AB7-8A42-AD9A-F0F7799CC76F}"/>
              </a:ext>
            </a:extLst>
          </p:cNvPr>
          <p:cNvSpPr txBox="1">
            <a:spLocks/>
          </p:cNvSpPr>
          <p:nvPr/>
        </p:nvSpPr>
        <p:spPr>
          <a:xfrm>
            <a:off x="88900" y="6247820"/>
            <a:ext cx="9084623" cy="346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6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System with Slingshot-11 Networking</a:t>
            </a:r>
            <a:endParaRPr lang="en-US" sz="1600" b="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F5D4955-6D36-8B4A-A812-8AC680F32A97}"/>
              </a:ext>
            </a:extLst>
          </p:cNvPr>
          <p:cNvSpPr txBox="1">
            <a:spLocks/>
          </p:cNvSpPr>
          <p:nvPr/>
        </p:nvSpPr>
        <p:spPr>
          <a:xfrm>
            <a:off x="88900" y="3748429"/>
            <a:ext cx="1651000" cy="354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rgbClr val="FF0000"/>
                </a:solidFill>
              </a:rPr>
              <a:t>BANDWIDTH</a:t>
            </a:r>
            <a:endParaRPr lang="en-US" sz="1600" b="0" dirty="0">
              <a:solidFill>
                <a:srgbClr val="FF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2B82D25-4286-CC4A-8EE4-793341687A22}"/>
              </a:ext>
            </a:extLst>
          </p:cNvPr>
          <p:cNvSpPr txBox="1">
            <a:spLocks/>
          </p:cNvSpPr>
          <p:nvPr/>
        </p:nvSpPr>
        <p:spPr>
          <a:xfrm>
            <a:off x="5867400" y="3748429"/>
            <a:ext cx="1879600" cy="354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rgbClr val="FF0000"/>
                </a:solidFill>
              </a:rPr>
              <a:t>BI-BANDWIDTH</a:t>
            </a:r>
            <a:endParaRPr lang="en-US" sz="1600" b="0" dirty="0">
              <a:solidFill>
                <a:srgbClr val="FF0000"/>
              </a:solidFill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C1B2D1B9-A3C9-5B47-A233-199F68DA7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416153"/>
            <a:ext cx="4584700" cy="2159000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79EA98B7-A253-854B-9256-2D53AD5D1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497" y="1393717"/>
            <a:ext cx="4584700" cy="2159000"/>
          </a:xfrm>
          <a:prstGeom prst="rect">
            <a:avLst/>
          </a:prstGeom>
        </p:spPr>
      </p:pic>
      <p:pic>
        <p:nvPicPr>
          <p:cNvPr id="12" name="Picture 11" descr="Chart, bar chart&#10;&#10;Description automatically generated">
            <a:extLst>
              <a:ext uri="{FF2B5EF4-FFF2-40B4-BE49-F238E27FC236}">
                <a16:creationId xmlns:a16="http://schemas.microsoft.com/office/drawing/2014/main" id="{B1F8E453-3168-7346-9AFF-6AAA72E52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617" y="4138962"/>
            <a:ext cx="4572000" cy="2159000"/>
          </a:xfrm>
          <a:prstGeom prst="rect">
            <a:avLst/>
          </a:prstGeom>
        </p:spPr>
      </p:pic>
      <p:pic>
        <p:nvPicPr>
          <p:cNvPr id="14" name="Picture 13" descr="Chart, bar chart&#10;&#10;Description automatically generated">
            <a:extLst>
              <a:ext uri="{FF2B5EF4-FFF2-40B4-BE49-F238E27FC236}">
                <a16:creationId xmlns:a16="http://schemas.microsoft.com/office/drawing/2014/main" id="{F94D87C2-7374-5F4A-9AB3-3C748272A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2334" y="4066384"/>
            <a:ext cx="4572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45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A44F35-941C-3A4C-9489-BA4C3AB7C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Evaluation</a:t>
            </a:r>
            <a:br>
              <a:rPr lang="en-US" dirty="0"/>
            </a:br>
            <a:r>
              <a:rPr lang="en-US" dirty="0"/>
              <a:t>Slingshot-11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DBEB4B-8514-B944-97C6-10BF34F55F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GPU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8554E-0946-0B42-B962-D2EE79F8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80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79E66-5B3D-404D-8146-3BB8677E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4204"/>
            <a:ext cx="10515600" cy="921736"/>
          </a:xfrm>
        </p:spPr>
        <p:txBody>
          <a:bodyPr anchor="ctr">
            <a:normAutofit/>
          </a:bodyPr>
          <a:lstStyle/>
          <a:p>
            <a:r>
              <a:rPr lang="en-US" dirty="0"/>
              <a:t>Tioga Compute Node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CB4DAC-3D44-CCCB-47BA-C5961C607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934" y="1891821"/>
            <a:ext cx="8398504" cy="3708880"/>
          </a:xfrm>
        </p:spPr>
        <p:txBody>
          <a:bodyPr>
            <a:normAutofit/>
          </a:bodyPr>
          <a:lstStyle/>
          <a:p>
            <a:r>
              <a:rPr lang="en-US" sz="2000" dirty="0"/>
              <a:t>CPU Architecture: AMD Trento 64 Cores/Nodes</a:t>
            </a:r>
          </a:p>
          <a:p>
            <a:r>
              <a:rPr lang="en-US" sz="2000" dirty="0"/>
              <a:t>GPU Architecture: AMD MI-250X</a:t>
            </a:r>
          </a:p>
          <a:p>
            <a:r>
              <a:rPr lang="en-US" sz="2000" b="1" dirty="0"/>
              <a:t>CPU-GPU Interconnect: </a:t>
            </a:r>
            <a:r>
              <a:rPr lang="en-US" sz="2000" dirty="0"/>
              <a:t>AMD Infinity Fabric</a:t>
            </a:r>
          </a:p>
          <a:p>
            <a:r>
              <a:rPr lang="en-US" sz="2000" b="1" dirty="0"/>
              <a:t>System Interconnect: </a:t>
            </a:r>
            <a:r>
              <a:rPr lang="en-US" sz="2000" dirty="0"/>
              <a:t>HPE Slingshot-11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FE8514-1379-F446-934D-D1C8918EA856}"/>
              </a:ext>
            </a:extLst>
          </p:cNvPr>
          <p:cNvSpPr txBox="1"/>
          <p:nvPr/>
        </p:nvSpPr>
        <p:spPr>
          <a:xfrm>
            <a:off x="702864" y="6225545"/>
            <a:ext cx="758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Reference: </a:t>
            </a:r>
            <a:r>
              <a:rPr lang="en-US" dirty="0">
                <a:hlinkClick r:id="rId2"/>
              </a:rPr>
              <a:t>https://hpc.llnl.gov/hardware/compute-platforms/tioga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447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75874" y="275096"/>
            <a:ext cx="10828713" cy="76445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Point-to-Point Inter-Node Performance</a:t>
            </a:r>
            <a:endParaRPr lang="en-US" b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E67CF3-87E0-EE4A-94E0-3CC17516DD3A}"/>
              </a:ext>
            </a:extLst>
          </p:cNvPr>
          <p:cNvSpPr txBox="1"/>
          <p:nvPr/>
        </p:nvSpPr>
        <p:spPr bwMode="auto">
          <a:xfrm>
            <a:off x="124233" y="6196664"/>
            <a:ext cx="788923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1" lang="en-US" sz="2400" b="1" kern="0" dirty="0">
                <a:solidFill>
                  <a:srgbClr val="C00000"/>
                </a:solidFill>
                <a:cs typeface="Calibri" pitchFamily="34" charset="0"/>
              </a:rPr>
              <a:t>Tioga - ROCm-5.3.0 (MI250-X GPUs)</a:t>
            </a:r>
            <a:endParaRPr kumimoji="1" lang="en-US" sz="2400" kern="0" dirty="0">
              <a:solidFill>
                <a:srgbClr val="C00000"/>
              </a:solidFill>
              <a:cs typeface="Calibri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AFBA81-E50C-514E-8357-ABE18F4F2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7553013"/>
              </p:ext>
            </p:extLst>
          </p:nvPr>
        </p:nvGraphicFramePr>
        <p:xfrm>
          <a:off x="484189" y="995053"/>
          <a:ext cx="5611811" cy="248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31F9F13-F5BF-0945-A31D-858E42C51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4975678"/>
              </p:ext>
            </p:extLst>
          </p:nvPr>
        </p:nvGraphicFramePr>
        <p:xfrm>
          <a:off x="6134383" y="995052"/>
          <a:ext cx="5611811" cy="248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9B74F17-0B06-2848-97EA-CB7674E29F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5243787"/>
              </p:ext>
            </p:extLst>
          </p:nvPr>
        </p:nvGraphicFramePr>
        <p:xfrm>
          <a:off x="484189" y="3722703"/>
          <a:ext cx="5611811" cy="248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C19A0B7-852D-B448-BFD0-20FB052AE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194926"/>
              </p:ext>
            </p:extLst>
          </p:nvPr>
        </p:nvGraphicFramePr>
        <p:xfrm>
          <a:off x="6134382" y="3722702"/>
          <a:ext cx="5611811" cy="248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1804B3F-28FB-2544-9E74-02A835AD1712}"/>
              </a:ext>
            </a:extLst>
          </p:cNvPr>
          <p:cNvSpPr txBox="1"/>
          <p:nvPr/>
        </p:nvSpPr>
        <p:spPr bwMode="auto">
          <a:xfrm>
            <a:off x="124233" y="623369"/>
            <a:ext cx="384809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2400" b="1" kern="0" dirty="0">
                <a:solidFill>
                  <a:srgbClr val="C00000"/>
                </a:solidFill>
                <a:latin typeface="+mj-lt"/>
                <a:cs typeface="Calibri" pitchFamily="34" charset="0"/>
              </a:rPr>
              <a:t>Latency</a:t>
            </a:r>
            <a:r>
              <a:rPr kumimoji="1" lang="en-US" sz="1800" b="1" kern="0" dirty="0">
                <a:solidFill>
                  <a:srgbClr val="C00000"/>
                </a:solidFill>
                <a:latin typeface="+mj-lt"/>
                <a:cs typeface="Calibri" pitchFamily="34" charset="0"/>
              </a:rPr>
              <a:t>: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7A266D-A031-9D4A-93A2-F6E37770AB20}"/>
              </a:ext>
            </a:extLst>
          </p:cNvPr>
          <p:cNvSpPr txBox="1"/>
          <p:nvPr/>
        </p:nvSpPr>
        <p:spPr bwMode="auto">
          <a:xfrm>
            <a:off x="124232" y="3300410"/>
            <a:ext cx="372385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2400" b="1" kern="0" dirty="0">
                <a:solidFill>
                  <a:srgbClr val="C00000"/>
                </a:solidFill>
                <a:latin typeface="+mj-lt"/>
                <a:cs typeface="Calibri" pitchFamily="34" charset="0"/>
              </a:rPr>
              <a:t>Bandwidth</a:t>
            </a:r>
            <a:r>
              <a:rPr kumimoji="1" lang="en-US" sz="1800" b="1" kern="0" dirty="0">
                <a:solidFill>
                  <a:srgbClr val="C00000"/>
                </a:solidFill>
                <a:latin typeface="+mj-lt"/>
                <a:cs typeface="Calibri" pitchFamily="34" charset="0"/>
              </a:rPr>
              <a:t>:   </a:t>
            </a:r>
          </a:p>
        </p:txBody>
      </p:sp>
    </p:spTree>
    <p:extLst>
      <p:ext uri="{BB962C8B-B14F-4D97-AF65-F5344CB8AC3E}">
        <p14:creationId xmlns:p14="http://schemas.microsoft.com/office/powerpoint/2010/main" val="201377366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75874" y="275096"/>
            <a:ext cx="10828713" cy="76445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Collective Performance</a:t>
            </a:r>
            <a:endParaRPr lang="en-US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804B3F-28FB-2544-9E74-02A835AD1712}"/>
              </a:ext>
            </a:extLst>
          </p:cNvPr>
          <p:cNvSpPr txBox="1"/>
          <p:nvPr/>
        </p:nvSpPr>
        <p:spPr bwMode="auto">
          <a:xfrm>
            <a:off x="124233" y="609079"/>
            <a:ext cx="384809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2400" b="1" kern="0" dirty="0" err="1">
                <a:solidFill>
                  <a:srgbClr val="C00000"/>
                </a:solidFill>
                <a:latin typeface="+mj-lt"/>
                <a:cs typeface="Calibri" pitchFamily="34" charset="0"/>
              </a:rPr>
              <a:t>Bcast</a:t>
            </a:r>
            <a:r>
              <a:rPr kumimoji="1" lang="en-US" sz="1800" b="1" kern="0" dirty="0">
                <a:solidFill>
                  <a:srgbClr val="C00000"/>
                </a:solidFill>
                <a:latin typeface="+mj-lt"/>
                <a:cs typeface="Calibri" pitchFamily="34" charset="0"/>
              </a:rPr>
              <a:t>: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E67CF3-87E0-EE4A-94E0-3CC17516DD3A}"/>
              </a:ext>
            </a:extLst>
          </p:cNvPr>
          <p:cNvSpPr txBox="1"/>
          <p:nvPr/>
        </p:nvSpPr>
        <p:spPr bwMode="auto">
          <a:xfrm>
            <a:off x="124233" y="6225240"/>
            <a:ext cx="788923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1" lang="en-US" sz="2400" b="1" kern="0" dirty="0">
                <a:solidFill>
                  <a:srgbClr val="C00000"/>
                </a:solidFill>
                <a:cs typeface="Calibri" pitchFamily="34" charset="0"/>
              </a:rPr>
              <a:t>Tioga - ROCm-5.3.0 (MI250-X GPUs) – 8 GPUs</a:t>
            </a:r>
            <a:endParaRPr kumimoji="1" lang="en-US" sz="2400" kern="0" dirty="0">
              <a:solidFill>
                <a:srgbClr val="C00000"/>
              </a:solidFill>
              <a:cs typeface="Calibri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AFBA81-E50C-514E-8357-ABE18F4F2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30804"/>
              </p:ext>
            </p:extLst>
          </p:nvPr>
        </p:nvGraphicFramePr>
        <p:xfrm>
          <a:off x="484189" y="995052"/>
          <a:ext cx="5611811" cy="248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27A266D-A031-9D4A-93A2-F6E37770AB20}"/>
              </a:ext>
            </a:extLst>
          </p:cNvPr>
          <p:cNvSpPr txBox="1"/>
          <p:nvPr/>
        </p:nvSpPr>
        <p:spPr bwMode="auto">
          <a:xfrm>
            <a:off x="124232" y="3300409"/>
            <a:ext cx="372385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2400" b="1" kern="0" dirty="0" err="1">
                <a:solidFill>
                  <a:srgbClr val="C00000"/>
                </a:solidFill>
                <a:latin typeface="+mj-lt"/>
                <a:cs typeface="Calibri" pitchFamily="34" charset="0"/>
              </a:rPr>
              <a:t>Alltoall</a:t>
            </a:r>
            <a:r>
              <a:rPr kumimoji="1" lang="en-US" sz="1800" b="1" kern="0" dirty="0">
                <a:solidFill>
                  <a:srgbClr val="C00000"/>
                </a:solidFill>
                <a:latin typeface="+mj-lt"/>
                <a:cs typeface="Calibri" pitchFamily="34" charset="0"/>
              </a:rPr>
              <a:t>:   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31F9F13-F5BF-0945-A31D-858E42C51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537131"/>
              </p:ext>
            </p:extLst>
          </p:nvPr>
        </p:nvGraphicFramePr>
        <p:xfrm>
          <a:off x="6134383" y="995051"/>
          <a:ext cx="5611811" cy="248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4925997-937E-354A-92CA-84FDB13B92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278243"/>
              </p:ext>
            </p:extLst>
          </p:nvPr>
        </p:nvGraphicFramePr>
        <p:xfrm>
          <a:off x="484189" y="3734224"/>
          <a:ext cx="5611811" cy="248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437568C-D99D-3B46-B482-C6EACE0EDF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4580319"/>
              </p:ext>
            </p:extLst>
          </p:nvPr>
        </p:nvGraphicFramePr>
        <p:xfrm>
          <a:off x="6134383" y="3734223"/>
          <a:ext cx="5611811" cy="248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5443896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75874" y="275096"/>
            <a:ext cx="10828713" cy="76445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Collective Performance</a:t>
            </a:r>
            <a:endParaRPr lang="en-US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804B3F-28FB-2544-9E74-02A835AD1712}"/>
              </a:ext>
            </a:extLst>
          </p:cNvPr>
          <p:cNvSpPr txBox="1"/>
          <p:nvPr/>
        </p:nvSpPr>
        <p:spPr bwMode="auto">
          <a:xfrm>
            <a:off x="124233" y="623368"/>
            <a:ext cx="384809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2400" b="1" kern="0" dirty="0">
                <a:solidFill>
                  <a:srgbClr val="C00000"/>
                </a:solidFill>
                <a:latin typeface="+mj-lt"/>
                <a:cs typeface="Calibri" pitchFamily="34" charset="0"/>
              </a:rPr>
              <a:t>Gather</a:t>
            </a:r>
            <a:r>
              <a:rPr kumimoji="1" lang="en-US" sz="1800" b="1" kern="0" dirty="0">
                <a:solidFill>
                  <a:srgbClr val="C00000"/>
                </a:solidFill>
                <a:latin typeface="+mj-lt"/>
                <a:cs typeface="Calibri" pitchFamily="34" charset="0"/>
              </a:rPr>
              <a:t>: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E67CF3-87E0-EE4A-94E0-3CC17516DD3A}"/>
              </a:ext>
            </a:extLst>
          </p:cNvPr>
          <p:cNvSpPr txBox="1"/>
          <p:nvPr/>
        </p:nvSpPr>
        <p:spPr bwMode="auto">
          <a:xfrm>
            <a:off x="124233" y="6196664"/>
            <a:ext cx="788923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1" lang="en-US" sz="2400" b="1" kern="0" dirty="0">
                <a:solidFill>
                  <a:srgbClr val="C00000"/>
                </a:solidFill>
                <a:cs typeface="Calibri" pitchFamily="34" charset="0"/>
              </a:rPr>
              <a:t>Tioga - ROCm-5.3.0 (MI250-X GPUs) – 8 GPUs</a:t>
            </a:r>
            <a:endParaRPr kumimoji="1" lang="en-US" sz="2400" kern="0" dirty="0">
              <a:solidFill>
                <a:srgbClr val="C00000"/>
              </a:solidFill>
              <a:cs typeface="Calibri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AFBA81-E50C-514E-8357-ABE18F4F2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0666487"/>
              </p:ext>
            </p:extLst>
          </p:nvPr>
        </p:nvGraphicFramePr>
        <p:xfrm>
          <a:off x="484189" y="1009339"/>
          <a:ext cx="5611811" cy="248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27A266D-A031-9D4A-93A2-F6E37770AB20}"/>
              </a:ext>
            </a:extLst>
          </p:cNvPr>
          <p:cNvSpPr txBox="1"/>
          <p:nvPr/>
        </p:nvSpPr>
        <p:spPr bwMode="auto">
          <a:xfrm>
            <a:off x="124232" y="3314696"/>
            <a:ext cx="372385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2400" b="1" kern="0" dirty="0" err="1">
                <a:solidFill>
                  <a:srgbClr val="C00000"/>
                </a:solidFill>
                <a:latin typeface="+mj-lt"/>
                <a:cs typeface="Calibri" pitchFamily="34" charset="0"/>
              </a:rPr>
              <a:t>Allgather</a:t>
            </a:r>
            <a:r>
              <a:rPr kumimoji="1" lang="en-US" sz="1800" b="1" kern="0" dirty="0">
                <a:solidFill>
                  <a:srgbClr val="C00000"/>
                </a:solidFill>
                <a:latin typeface="+mj-lt"/>
                <a:cs typeface="Calibri" pitchFamily="34" charset="0"/>
              </a:rPr>
              <a:t>:   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31F9F13-F5BF-0945-A31D-858E42C51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3474488"/>
              </p:ext>
            </p:extLst>
          </p:nvPr>
        </p:nvGraphicFramePr>
        <p:xfrm>
          <a:off x="6134383" y="1009338"/>
          <a:ext cx="5611811" cy="248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4925997-937E-354A-92CA-84FDB13B92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861474"/>
              </p:ext>
            </p:extLst>
          </p:nvPr>
        </p:nvGraphicFramePr>
        <p:xfrm>
          <a:off x="484189" y="3748511"/>
          <a:ext cx="5611811" cy="248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437568C-D99D-3B46-B482-C6EACE0EDF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5395394"/>
              </p:ext>
            </p:extLst>
          </p:nvPr>
        </p:nvGraphicFramePr>
        <p:xfrm>
          <a:off x="6134383" y="3748510"/>
          <a:ext cx="5611811" cy="248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3375843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75874" y="275096"/>
            <a:ext cx="10828713" cy="76445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Collective Performance</a:t>
            </a:r>
            <a:endParaRPr lang="en-US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804B3F-28FB-2544-9E74-02A835AD1712}"/>
              </a:ext>
            </a:extLst>
          </p:cNvPr>
          <p:cNvSpPr txBox="1"/>
          <p:nvPr/>
        </p:nvSpPr>
        <p:spPr bwMode="auto">
          <a:xfrm>
            <a:off x="124233" y="666230"/>
            <a:ext cx="384809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2400" b="1" kern="0" dirty="0">
                <a:solidFill>
                  <a:srgbClr val="C00000"/>
                </a:solidFill>
                <a:latin typeface="+mj-lt"/>
                <a:cs typeface="Calibri" pitchFamily="34" charset="0"/>
              </a:rPr>
              <a:t>Reduce</a:t>
            </a:r>
            <a:r>
              <a:rPr kumimoji="1" lang="en-US" sz="1800" b="1" kern="0" dirty="0">
                <a:solidFill>
                  <a:srgbClr val="C00000"/>
                </a:solidFill>
                <a:latin typeface="+mj-lt"/>
                <a:cs typeface="Calibri" pitchFamily="34" charset="0"/>
              </a:rPr>
              <a:t>: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E67CF3-87E0-EE4A-94E0-3CC17516DD3A}"/>
              </a:ext>
            </a:extLst>
          </p:cNvPr>
          <p:cNvSpPr txBox="1"/>
          <p:nvPr/>
        </p:nvSpPr>
        <p:spPr bwMode="auto">
          <a:xfrm>
            <a:off x="124233" y="6196664"/>
            <a:ext cx="788923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1" lang="en-US" sz="2400" b="1" kern="0" dirty="0">
                <a:solidFill>
                  <a:srgbClr val="C00000"/>
                </a:solidFill>
                <a:cs typeface="Calibri" pitchFamily="34" charset="0"/>
              </a:rPr>
              <a:t>Tioga - ROCm-5.3.0 (MI250-X GPUs) – 8 GPUs</a:t>
            </a:r>
            <a:endParaRPr kumimoji="1" lang="en-US" sz="2400" kern="0" dirty="0">
              <a:solidFill>
                <a:srgbClr val="C00000"/>
              </a:solidFill>
              <a:cs typeface="Calibri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AFBA81-E50C-514E-8357-ABE18F4F2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3886747"/>
              </p:ext>
            </p:extLst>
          </p:nvPr>
        </p:nvGraphicFramePr>
        <p:xfrm>
          <a:off x="484189" y="1009339"/>
          <a:ext cx="5611811" cy="248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27A266D-A031-9D4A-93A2-F6E37770AB20}"/>
              </a:ext>
            </a:extLst>
          </p:cNvPr>
          <p:cNvSpPr txBox="1"/>
          <p:nvPr/>
        </p:nvSpPr>
        <p:spPr bwMode="auto">
          <a:xfrm>
            <a:off x="124232" y="3314696"/>
            <a:ext cx="372385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2400" b="1" kern="0" dirty="0" err="1">
                <a:solidFill>
                  <a:srgbClr val="C00000"/>
                </a:solidFill>
                <a:latin typeface="+mj-lt"/>
                <a:cs typeface="Calibri" pitchFamily="34" charset="0"/>
              </a:rPr>
              <a:t>Allreduce</a:t>
            </a:r>
            <a:r>
              <a:rPr kumimoji="1" lang="en-US" sz="1800" b="1" kern="0" dirty="0">
                <a:solidFill>
                  <a:srgbClr val="C00000"/>
                </a:solidFill>
                <a:latin typeface="+mj-lt"/>
                <a:cs typeface="Calibri" pitchFamily="34" charset="0"/>
              </a:rPr>
              <a:t>:   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31F9F13-F5BF-0945-A31D-858E42C51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1342425"/>
              </p:ext>
            </p:extLst>
          </p:nvPr>
        </p:nvGraphicFramePr>
        <p:xfrm>
          <a:off x="6134383" y="1009338"/>
          <a:ext cx="5611811" cy="248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4925997-937E-354A-92CA-84FDB13B92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267527"/>
              </p:ext>
            </p:extLst>
          </p:nvPr>
        </p:nvGraphicFramePr>
        <p:xfrm>
          <a:off x="484189" y="3748511"/>
          <a:ext cx="5611811" cy="248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437568C-D99D-3B46-B482-C6EACE0EDF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5156182"/>
              </p:ext>
            </p:extLst>
          </p:nvPr>
        </p:nvGraphicFramePr>
        <p:xfrm>
          <a:off x="6134383" y="3748510"/>
          <a:ext cx="5611811" cy="248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2193827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60B54B-7A58-9D42-BDE5-238A93935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7F1C04-412E-7D43-B485-0264E5B0C807}"/>
              </a:ext>
            </a:extLst>
          </p:cNvPr>
          <p:cNvSpPr txBox="1">
            <a:spLocks noGrp="1"/>
          </p:cNvSpPr>
          <p:nvPr>
            <p:ph sz="half" idx="1"/>
          </p:nvPr>
        </p:nvSpPr>
        <p:spPr bwMode="auto">
          <a:xfrm>
            <a:off x="764771" y="1197040"/>
            <a:ext cx="10828713" cy="43919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Performance Evaluation of MPI on the Slingshot Interconnect. </a:t>
            </a:r>
            <a:r>
              <a:rPr lang="en-US" sz="1800" dirty="0"/>
              <a:t>K. </a:t>
            </a:r>
            <a:r>
              <a:rPr lang="en-US" sz="1800" dirty="0" err="1"/>
              <a:t>Khorassani</a:t>
            </a:r>
            <a:r>
              <a:rPr lang="en-US" sz="1800" dirty="0"/>
              <a:t>, H. </a:t>
            </a:r>
            <a:r>
              <a:rPr lang="en-US" sz="1800" dirty="0" err="1"/>
              <a:t>Subramoni</a:t>
            </a:r>
            <a:r>
              <a:rPr lang="en-US" sz="1800" dirty="0"/>
              <a:t>, D. Panda. </a:t>
            </a:r>
            <a:r>
              <a:rPr lang="en-US" sz="1800" dirty="0" err="1"/>
              <a:t>OpenFabrics</a:t>
            </a:r>
            <a:r>
              <a:rPr lang="en-US" sz="1800" dirty="0"/>
              <a:t> Alliance 2022 Workshop (OFA 2022)., April 2022.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High Performance MPI over the Slingshot Interconnect: Early Experiences. </a:t>
            </a:r>
            <a:r>
              <a:rPr lang="en-US" sz="1800" dirty="0"/>
              <a:t>K. </a:t>
            </a:r>
            <a:r>
              <a:rPr lang="en-US" sz="1800" dirty="0" err="1"/>
              <a:t>Khorassani</a:t>
            </a:r>
            <a:r>
              <a:rPr lang="en-US" sz="1800" dirty="0"/>
              <a:t>, C. Chen, B. Ramesh, A. </a:t>
            </a:r>
            <a:r>
              <a:rPr lang="en-US" sz="1800" dirty="0" err="1"/>
              <a:t>Shafi</a:t>
            </a:r>
            <a:r>
              <a:rPr lang="en-US" sz="1800" dirty="0"/>
              <a:t>, H. </a:t>
            </a:r>
            <a:r>
              <a:rPr lang="en-US" sz="1800" dirty="0" err="1"/>
              <a:t>Subramoni</a:t>
            </a:r>
            <a:r>
              <a:rPr lang="en-US" sz="1800" dirty="0"/>
              <a:t>, D. Panda Practice and Experience in Advanced Research Computing, Jul 2022. [Best Student Paper Award]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High Performance MPI Over Slingshot. </a:t>
            </a:r>
            <a:r>
              <a:rPr lang="en-US" sz="1800" dirty="0"/>
              <a:t>K. </a:t>
            </a:r>
            <a:r>
              <a:rPr lang="en-US" sz="1800" dirty="0" err="1"/>
              <a:t>Khorassani</a:t>
            </a:r>
            <a:r>
              <a:rPr lang="en-US" sz="1800" dirty="0"/>
              <a:t>. MVAPICH User Group Conference (MUG 2022), August 2022.</a:t>
            </a:r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b="1" dirty="0"/>
              <a:t>High Performance MPI over the Slingshot Interconnect.</a:t>
            </a:r>
            <a:r>
              <a:rPr lang="en-US" sz="1800" dirty="0"/>
              <a:t> K. </a:t>
            </a:r>
            <a:r>
              <a:rPr lang="en-US" sz="1800" dirty="0" err="1"/>
              <a:t>Khorassani</a:t>
            </a:r>
            <a:r>
              <a:rPr lang="en-US" sz="1800" dirty="0"/>
              <a:t>, C. Chen, B. Ramesh, A. </a:t>
            </a:r>
            <a:r>
              <a:rPr lang="en-US" sz="1800" dirty="0" err="1"/>
              <a:t>Shafi</a:t>
            </a:r>
            <a:r>
              <a:rPr lang="en-US" sz="1800" dirty="0"/>
              <a:t>, H. </a:t>
            </a:r>
            <a:r>
              <a:rPr lang="en-US" sz="1800" dirty="0" err="1"/>
              <a:t>Subramoni</a:t>
            </a:r>
            <a:r>
              <a:rPr lang="en-US" sz="1800" dirty="0"/>
              <a:t>, D. Panda. </a:t>
            </a:r>
            <a:r>
              <a:rPr lang="en-US" sz="1800" i="1" dirty="0"/>
              <a:t>Accepted at Journal of Computer Science and Technology Special Issue, October 2022. </a:t>
            </a:r>
          </a:p>
        </p:txBody>
      </p:sp>
    </p:spTree>
    <p:extLst>
      <p:ext uri="{BB962C8B-B14F-4D97-AF65-F5344CB8AC3E}">
        <p14:creationId xmlns:p14="http://schemas.microsoft.com/office/powerpoint/2010/main" val="437847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39409F-37A3-3A44-916D-19745DCC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699"/>
            <a:ext cx="12192000" cy="772768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731A1F2-FCC3-834E-9180-448BDAF626B9}"/>
              </a:ext>
            </a:extLst>
          </p:cNvPr>
          <p:cNvGrpSpPr>
            <a:grpSpLocks/>
          </p:cNvGrpSpPr>
          <p:nvPr/>
        </p:nvGrpSpPr>
        <p:grpSpPr bwMode="auto">
          <a:xfrm>
            <a:off x="5086031" y="1442764"/>
            <a:ext cx="2102560" cy="1622329"/>
            <a:chOff x="1584" y="1008"/>
            <a:chExt cx="624" cy="576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51D6ABDA-B185-EC4E-ADB5-0DF3AF511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" y="1051"/>
              <a:ext cx="479" cy="42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440000"/>
                </a:gs>
              </a:gsLst>
              <a:path path="rect">
                <a:fillToRect r="100000" b="100000"/>
              </a:path>
            </a:gradFill>
            <a:ln w="9525" algn="ctr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D7166646-1DF1-B943-AE23-EA33223357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1" y="1122"/>
              <a:ext cx="111" cy="71"/>
              <a:chOff x="1440" y="1200"/>
              <a:chExt cx="864" cy="720"/>
            </a:xfrm>
          </p:grpSpPr>
          <p:sp>
            <p:nvSpPr>
              <p:cNvPr id="102" name="Rectangle 7">
                <a:extLst>
                  <a:ext uri="{FF2B5EF4-FFF2-40B4-BE49-F238E27FC236}">
                    <a16:creationId xmlns:a16="http://schemas.microsoft.com/office/drawing/2014/main" id="{9E27CA27-1C4B-D24B-B290-329059491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3" name="Rectangle 8">
                <a:extLst>
                  <a:ext uri="{FF2B5EF4-FFF2-40B4-BE49-F238E27FC236}">
                    <a16:creationId xmlns:a16="http://schemas.microsoft.com/office/drawing/2014/main" id="{CD13DF3C-2936-584A-84DD-BB86AFC4D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4" name="Rectangle 9">
                <a:extLst>
                  <a:ext uri="{FF2B5EF4-FFF2-40B4-BE49-F238E27FC236}">
                    <a16:creationId xmlns:a16="http://schemas.microsoft.com/office/drawing/2014/main" id="{ED4C2478-5804-164D-957E-F7D96931E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5" name="Rectangle 10">
                <a:extLst>
                  <a:ext uri="{FF2B5EF4-FFF2-40B4-BE49-F238E27FC236}">
                    <a16:creationId xmlns:a16="http://schemas.microsoft.com/office/drawing/2014/main" id="{81D98AF4-7C4F-3749-97B6-92F3B1FF3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6" name="Oval 11">
                <a:extLst>
                  <a:ext uri="{FF2B5EF4-FFF2-40B4-BE49-F238E27FC236}">
                    <a16:creationId xmlns:a16="http://schemas.microsoft.com/office/drawing/2014/main" id="{6D52846A-4235-9941-B914-FA6CC3411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7" name="Line 12">
                <a:extLst>
                  <a:ext uri="{FF2B5EF4-FFF2-40B4-BE49-F238E27FC236}">
                    <a16:creationId xmlns:a16="http://schemas.microsoft.com/office/drawing/2014/main" id="{A466CF8E-CC1A-174E-A5F1-FDC1E4988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8" name="Line 13">
                <a:extLst>
                  <a:ext uri="{FF2B5EF4-FFF2-40B4-BE49-F238E27FC236}">
                    <a16:creationId xmlns:a16="http://schemas.microsoft.com/office/drawing/2014/main" id="{EACC7B26-88D2-434A-80E5-09D5CA3FA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9" name="Line 14">
                <a:extLst>
                  <a:ext uri="{FF2B5EF4-FFF2-40B4-BE49-F238E27FC236}">
                    <a16:creationId xmlns:a16="http://schemas.microsoft.com/office/drawing/2014/main" id="{E3F936BA-34FD-084E-996E-1D6B5EE6A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10" name="Line 15">
                <a:extLst>
                  <a:ext uri="{FF2B5EF4-FFF2-40B4-BE49-F238E27FC236}">
                    <a16:creationId xmlns:a16="http://schemas.microsoft.com/office/drawing/2014/main" id="{94496AD5-4E50-C24F-B395-6568E7B83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11" name="Line 16">
                <a:extLst>
                  <a:ext uri="{FF2B5EF4-FFF2-40B4-BE49-F238E27FC236}">
                    <a16:creationId xmlns:a16="http://schemas.microsoft.com/office/drawing/2014/main" id="{6F815B3E-DDD5-A64B-9F07-C0862BB07D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12" name="Line 17">
                <a:extLst>
                  <a:ext uri="{FF2B5EF4-FFF2-40B4-BE49-F238E27FC236}">
                    <a16:creationId xmlns:a16="http://schemas.microsoft.com/office/drawing/2014/main" id="{AA24756B-8F8B-E84A-B032-0C7ED2191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7" name="Group 18">
              <a:extLst>
                <a:ext uri="{FF2B5EF4-FFF2-40B4-BE49-F238E27FC236}">
                  <a16:creationId xmlns:a16="http://schemas.microsoft.com/office/drawing/2014/main" id="{7EE9B951-BC39-0B4C-AD81-5674EA8123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7" y="1322"/>
              <a:ext cx="110" cy="71"/>
              <a:chOff x="1440" y="1200"/>
              <a:chExt cx="864" cy="720"/>
            </a:xfrm>
          </p:grpSpPr>
          <p:sp>
            <p:nvSpPr>
              <p:cNvPr id="91" name="Rectangle 19">
                <a:extLst>
                  <a:ext uri="{FF2B5EF4-FFF2-40B4-BE49-F238E27FC236}">
                    <a16:creationId xmlns:a16="http://schemas.microsoft.com/office/drawing/2014/main" id="{B95BD17D-AB24-BC4C-91AB-A7361DDDC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2" name="Rectangle 20">
                <a:extLst>
                  <a:ext uri="{FF2B5EF4-FFF2-40B4-BE49-F238E27FC236}">
                    <a16:creationId xmlns:a16="http://schemas.microsoft.com/office/drawing/2014/main" id="{7338BF90-9E82-1249-A51A-69E7C1A8E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3" name="Rectangle 21">
                <a:extLst>
                  <a:ext uri="{FF2B5EF4-FFF2-40B4-BE49-F238E27FC236}">
                    <a16:creationId xmlns:a16="http://schemas.microsoft.com/office/drawing/2014/main" id="{B36D9C06-2101-EB4A-8E23-1811561E0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4" name="Rectangle 22">
                <a:extLst>
                  <a:ext uri="{FF2B5EF4-FFF2-40B4-BE49-F238E27FC236}">
                    <a16:creationId xmlns:a16="http://schemas.microsoft.com/office/drawing/2014/main" id="{6D520F10-5878-BF48-B447-7749CA66D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5" name="Oval 23">
                <a:extLst>
                  <a:ext uri="{FF2B5EF4-FFF2-40B4-BE49-F238E27FC236}">
                    <a16:creationId xmlns:a16="http://schemas.microsoft.com/office/drawing/2014/main" id="{067F3796-93A2-304F-9E69-D45A69ABC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6" name="Line 24">
                <a:extLst>
                  <a:ext uri="{FF2B5EF4-FFF2-40B4-BE49-F238E27FC236}">
                    <a16:creationId xmlns:a16="http://schemas.microsoft.com/office/drawing/2014/main" id="{2B7BF76B-A959-1E47-A7BC-B61D6E230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7" name="Line 25">
                <a:extLst>
                  <a:ext uri="{FF2B5EF4-FFF2-40B4-BE49-F238E27FC236}">
                    <a16:creationId xmlns:a16="http://schemas.microsoft.com/office/drawing/2014/main" id="{477587F5-3813-4749-897C-ED605F942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8" name="Line 26">
                <a:extLst>
                  <a:ext uri="{FF2B5EF4-FFF2-40B4-BE49-F238E27FC236}">
                    <a16:creationId xmlns:a16="http://schemas.microsoft.com/office/drawing/2014/main" id="{51CBCA11-FB44-B94D-91A6-4AA86EC21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9" name="Line 27">
                <a:extLst>
                  <a:ext uri="{FF2B5EF4-FFF2-40B4-BE49-F238E27FC236}">
                    <a16:creationId xmlns:a16="http://schemas.microsoft.com/office/drawing/2014/main" id="{B51E7470-7F2E-1D45-9CFE-370F1B6E6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0" name="Line 28">
                <a:extLst>
                  <a:ext uri="{FF2B5EF4-FFF2-40B4-BE49-F238E27FC236}">
                    <a16:creationId xmlns:a16="http://schemas.microsoft.com/office/drawing/2014/main" id="{3393A7AE-DE56-CB46-AAC7-E06FC55FB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1" name="Line 29">
                <a:extLst>
                  <a:ext uri="{FF2B5EF4-FFF2-40B4-BE49-F238E27FC236}">
                    <a16:creationId xmlns:a16="http://schemas.microsoft.com/office/drawing/2014/main" id="{EDEAE95B-0460-8A40-ABC3-102A950094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8" name="Group 30">
              <a:extLst>
                <a:ext uri="{FF2B5EF4-FFF2-40B4-BE49-F238E27FC236}">
                  <a16:creationId xmlns:a16="http://schemas.microsoft.com/office/drawing/2014/main" id="{048A083D-B4E5-394F-94F1-FDC6C8B276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4" y="1393"/>
              <a:ext cx="110" cy="71"/>
              <a:chOff x="1440" y="1200"/>
              <a:chExt cx="864" cy="720"/>
            </a:xfrm>
          </p:grpSpPr>
          <p:sp>
            <p:nvSpPr>
              <p:cNvPr id="80" name="Rectangle 31">
                <a:extLst>
                  <a:ext uri="{FF2B5EF4-FFF2-40B4-BE49-F238E27FC236}">
                    <a16:creationId xmlns:a16="http://schemas.microsoft.com/office/drawing/2014/main" id="{C26C8860-F0C1-FD4E-9150-CB982EF3D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1" name="Rectangle 32">
                <a:extLst>
                  <a:ext uri="{FF2B5EF4-FFF2-40B4-BE49-F238E27FC236}">
                    <a16:creationId xmlns:a16="http://schemas.microsoft.com/office/drawing/2014/main" id="{630E9749-10A3-1C45-A510-F6326850E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2" name="Rectangle 33">
                <a:extLst>
                  <a:ext uri="{FF2B5EF4-FFF2-40B4-BE49-F238E27FC236}">
                    <a16:creationId xmlns:a16="http://schemas.microsoft.com/office/drawing/2014/main" id="{BF5C3CB5-89BA-214A-81CD-798E45259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3" name="Rectangle 34">
                <a:extLst>
                  <a:ext uri="{FF2B5EF4-FFF2-40B4-BE49-F238E27FC236}">
                    <a16:creationId xmlns:a16="http://schemas.microsoft.com/office/drawing/2014/main" id="{C944CA96-C8F0-5A41-8021-352F7FDCD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4" name="Oval 35">
                <a:extLst>
                  <a:ext uri="{FF2B5EF4-FFF2-40B4-BE49-F238E27FC236}">
                    <a16:creationId xmlns:a16="http://schemas.microsoft.com/office/drawing/2014/main" id="{F09F832E-CEF8-774B-BEBF-7AD85CED0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5" name="Line 36">
                <a:extLst>
                  <a:ext uri="{FF2B5EF4-FFF2-40B4-BE49-F238E27FC236}">
                    <a16:creationId xmlns:a16="http://schemas.microsoft.com/office/drawing/2014/main" id="{BB89FB59-0A1F-D642-B64E-F1C5DAB35D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6" name="Line 37">
                <a:extLst>
                  <a:ext uri="{FF2B5EF4-FFF2-40B4-BE49-F238E27FC236}">
                    <a16:creationId xmlns:a16="http://schemas.microsoft.com/office/drawing/2014/main" id="{6053413E-F8E7-B648-AABB-3FAE74BDB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7" name="Line 38">
                <a:extLst>
                  <a:ext uri="{FF2B5EF4-FFF2-40B4-BE49-F238E27FC236}">
                    <a16:creationId xmlns:a16="http://schemas.microsoft.com/office/drawing/2014/main" id="{6FCE8CE1-24AA-BE4F-838E-AAD41F8CF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8" name="Line 39">
                <a:extLst>
                  <a:ext uri="{FF2B5EF4-FFF2-40B4-BE49-F238E27FC236}">
                    <a16:creationId xmlns:a16="http://schemas.microsoft.com/office/drawing/2014/main" id="{810996D9-9233-0048-B3DC-D2761F76A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9" name="Line 40">
                <a:extLst>
                  <a:ext uri="{FF2B5EF4-FFF2-40B4-BE49-F238E27FC236}">
                    <a16:creationId xmlns:a16="http://schemas.microsoft.com/office/drawing/2014/main" id="{E96013EC-6D88-4F42-923F-F12EE65BC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0" name="Line 41">
                <a:extLst>
                  <a:ext uri="{FF2B5EF4-FFF2-40B4-BE49-F238E27FC236}">
                    <a16:creationId xmlns:a16="http://schemas.microsoft.com/office/drawing/2014/main" id="{5864E956-588E-4041-B92C-18A066B8C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9" name="Group 42">
              <a:extLst>
                <a:ext uri="{FF2B5EF4-FFF2-40B4-BE49-F238E27FC236}">
                  <a16:creationId xmlns:a16="http://schemas.microsoft.com/office/drawing/2014/main" id="{B6C45236-CF43-2D46-8745-F4D34BA72E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4" y="1134"/>
              <a:ext cx="111" cy="71"/>
              <a:chOff x="1440" y="1200"/>
              <a:chExt cx="864" cy="720"/>
            </a:xfrm>
          </p:grpSpPr>
          <p:sp>
            <p:nvSpPr>
              <p:cNvPr id="69" name="Rectangle 43">
                <a:extLst>
                  <a:ext uri="{FF2B5EF4-FFF2-40B4-BE49-F238E27FC236}">
                    <a16:creationId xmlns:a16="http://schemas.microsoft.com/office/drawing/2014/main" id="{CA0BD7A1-4A69-3B4D-BECA-62FE837EA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0" name="Rectangle 44">
                <a:extLst>
                  <a:ext uri="{FF2B5EF4-FFF2-40B4-BE49-F238E27FC236}">
                    <a16:creationId xmlns:a16="http://schemas.microsoft.com/office/drawing/2014/main" id="{AD13CC38-2E48-1F46-A123-97AFE851F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1" name="Rectangle 45">
                <a:extLst>
                  <a:ext uri="{FF2B5EF4-FFF2-40B4-BE49-F238E27FC236}">
                    <a16:creationId xmlns:a16="http://schemas.microsoft.com/office/drawing/2014/main" id="{206A98EB-1DEA-F040-9A4F-5112F0EE2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2" name="Rectangle 46">
                <a:extLst>
                  <a:ext uri="{FF2B5EF4-FFF2-40B4-BE49-F238E27FC236}">
                    <a16:creationId xmlns:a16="http://schemas.microsoft.com/office/drawing/2014/main" id="{39F85EDE-B465-C64C-AADF-FE611BFC0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3" name="Oval 47">
                <a:extLst>
                  <a:ext uri="{FF2B5EF4-FFF2-40B4-BE49-F238E27FC236}">
                    <a16:creationId xmlns:a16="http://schemas.microsoft.com/office/drawing/2014/main" id="{7C9B5024-8D05-B041-99A6-9F954AF7A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4" name="Line 48">
                <a:extLst>
                  <a:ext uri="{FF2B5EF4-FFF2-40B4-BE49-F238E27FC236}">
                    <a16:creationId xmlns:a16="http://schemas.microsoft.com/office/drawing/2014/main" id="{A6E8BFFF-BF99-F44A-9C50-36CF7B728E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5" name="Line 49">
                <a:extLst>
                  <a:ext uri="{FF2B5EF4-FFF2-40B4-BE49-F238E27FC236}">
                    <a16:creationId xmlns:a16="http://schemas.microsoft.com/office/drawing/2014/main" id="{5885081D-D411-5E40-8172-5FCC348F0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6" name="Line 50">
                <a:extLst>
                  <a:ext uri="{FF2B5EF4-FFF2-40B4-BE49-F238E27FC236}">
                    <a16:creationId xmlns:a16="http://schemas.microsoft.com/office/drawing/2014/main" id="{E0B914B1-A904-EA4A-83E4-3A7172D1E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7" name="Line 51">
                <a:extLst>
                  <a:ext uri="{FF2B5EF4-FFF2-40B4-BE49-F238E27FC236}">
                    <a16:creationId xmlns:a16="http://schemas.microsoft.com/office/drawing/2014/main" id="{045FADEA-3F6A-444B-9F84-0187DF90C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8" name="Line 52">
                <a:extLst>
                  <a:ext uri="{FF2B5EF4-FFF2-40B4-BE49-F238E27FC236}">
                    <a16:creationId xmlns:a16="http://schemas.microsoft.com/office/drawing/2014/main" id="{701B337B-E8FB-3545-B5CE-76D354EED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9" name="Line 53">
                <a:extLst>
                  <a:ext uri="{FF2B5EF4-FFF2-40B4-BE49-F238E27FC236}">
                    <a16:creationId xmlns:a16="http://schemas.microsoft.com/office/drawing/2014/main" id="{AF799641-7B1B-DB45-A5BB-E5F3F18D7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54">
              <a:extLst>
                <a:ext uri="{FF2B5EF4-FFF2-40B4-BE49-F238E27FC236}">
                  <a16:creationId xmlns:a16="http://schemas.microsoft.com/office/drawing/2014/main" id="{30549242-2ACF-6C40-81BA-9F8DF0F20D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9" y="1334"/>
              <a:ext cx="110" cy="71"/>
              <a:chOff x="1440" y="1200"/>
              <a:chExt cx="864" cy="720"/>
            </a:xfrm>
          </p:grpSpPr>
          <p:sp>
            <p:nvSpPr>
              <p:cNvPr id="58" name="Rectangle 55">
                <a:extLst>
                  <a:ext uri="{FF2B5EF4-FFF2-40B4-BE49-F238E27FC236}">
                    <a16:creationId xmlns:a16="http://schemas.microsoft.com/office/drawing/2014/main" id="{C8091730-5508-AB43-B007-B5AB448DA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9" name="Rectangle 56">
                <a:extLst>
                  <a:ext uri="{FF2B5EF4-FFF2-40B4-BE49-F238E27FC236}">
                    <a16:creationId xmlns:a16="http://schemas.microsoft.com/office/drawing/2014/main" id="{24A9DDD5-D948-2E48-8B40-C8000B029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0" name="Rectangle 57">
                <a:extLst>
                  <a:ext uri="{FF2B5EF4-FFF2-40B4-BE49-F238E27FC236}">
                    <a16:creationId xmlns:a16="http://schemas.microsoft.com/office/drawing/2014/main" id="{4860C1D4-F45C-F041-8D65-803384A29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1" name="Rectangle 58">
                <a:extLst>
                  <a:ext uri="{FF2B5EF4-FFF2-40B4-BE49-F238E27FC236}">
                    <a16:creationId xmlns:a16="http://schemas.microsoft.com/office/drawing/2014/main" id="{2851B4C1-8955-C448-9DA0-2E650A33F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2" name="Oval 59">
                <a:extLst>
                  <a:ext uri="{FF2B5EF4-FFF2-40B4-BE49-F238E27FC236}">
                    <a16:creationId xmlns:a16="http://schemas.microsoft.com/office/drawing/2014/main" id="{2A21F15A-B4DF-2E4C-B76C-04E1C9920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3" name="Line 60">
                <a:extLst>
                  <a:ext uri="{FF2B5EF4-FFF2-40B4-BE49-F238E27FC236}">
                    <a16:creationId xmlns:a16="http://schemas.microsoft.com/office/drawing/2014/main" id="{AC18ABD5-C554-8B45-A3CE-A5FF9650A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4" name="Line 61">
                <a:extLst>
                  <a:ext uri="{FF2B5EF4-FFF2-40B4-BE49-F238E27FC236}">
                    <a16:creationId xmlns:a16="http://schemas.microsoft.com/office/drawing/2014/main" id="{D8942806-60D5-3D48-9EF8-C0791972EE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5" name="Line 62">
                <a:extLst>
                  <a:ext uri="{FF2B5EF4-FFF2-40B4-BE49-F238E27FC236}">
                    <a16:creationId xmlns:a16="http://schemas.microsoft.com/office/drawing/2014/main" id="{180162E4-DA36-A243-B658-0C5BDE1FE2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6" name="Line 63">
                <a:extLst>
                  <a:ext uri="{FF2B5EF4-FFF2-40B4-BE49-F238E27FC236}">
                    <a16:creationId xmlns:a16="http://schemas.microsoft.com/office/drawing/2014/main" id="{E4AC98C4-DA95-0145-A8D2-8B47E1BD0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7" name="Line 64">
                <a:extLst>
                  <a:ext uri="{FF2B5EF4-FFF2-40B4-BE49-F238E27FC236}">
                    <a16:creationId xmlns:a16="http://schemas.microsoft.com/office/drawing/2014/main" id="{F4CBDEFC-CCCD-5040-96E0-67573692CA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8" name="Line 65">
                <a:extLst>
                  <a:ext uri="{FF2B5EF4-FFF2-40B4-BE49-F238E27FC236}">
                    <a16:creationId xmlns:a16="http://schemas.microsoft.com/office/drawing/2014/main" id="{CFB100E9-B4E4-2045-AC8E-3469D8B0E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1" name="Group 66">
              <a:extLst>
                <a:ext uri="{FF2B5EF4-FFF2-40B4-BE49-F238E27FC236}">
                  <a16:creationId xmlns:a16="http://schemas.microsoft.com/office/drawing/2014/main" id="{229F0AAD-9900-7A40-9FA7-F12803D078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2" y="1228"/>
              <a:ext cx="110" cy="71"/>
              <a:chOff x="1440" y="1200"/>
              <a:chExt cx="864" cy="720"/>
            </a:xfrm>
          </p:grpSpPr>
          <p:sp>
            <p:nvSpPr>
              <p:cNvPr id="47" name="Rectangle 67">
                <a:extLst>
                  <a:ext uri="{FF2B5EF4-FFF2-40B4-BE49-F238E27FC236}">
                    <a16:creationId xmlns:a16="http://schemas.microsoft.com/office/drawing/2014/main" id="{739A00FC-E203-A04C-8935-424B1D230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8" name="Rectangle 68">
                <a:extLst>
                  <a:ext uri="{FF2B5EF4-FFF2-40B4-BE49-F238E27FC236}">
                    <a16:creationId xmlns:a16="http://schemas.microsoft.com/office/drawing/2014/main" id="{5FA80BEC-2706-E645-A58A-B7662757F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9" name="Rectangle 69">
                <a:extLst>
                  <a:ext uri="{FF2B5EF4-FFF2-40B4-BE49-F238E27FC236}">
                    <a16:creationId xmlns:a16="http://schemas.microsoft.com/office/drawing/2014/main" id="{9C94757E-DAC5-5444-88D8-603D09B0F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0" name="Rectangle 70">
                <a:extLst>
                  <a:ext uri="{FF2B5EF4-FFF2-40B4-BE49-F238E27FC236}">
                    <a16:creationId xmlns:a16="http://schemas.microsoft.com/office/drawing/2014/main" id="{F512F62F-F980-8443-B539-025E4A287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1" name="Oval 71">
                <a:extLst>
                  <a:ext uri="{FF2B5EF4-FFF2-40B4-BE49-F238E27FC236}">
                    <a16:creationId xmlns:a16="http://schemas.microsoft.com/office/drawing/2014/main" id="{80D8BC2C-15FE-AA4E-9126-FEB51DF58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2" name="Line 72">
                <a:extLst>
                  <a:ext uri="{FF2B5EF4-FFF2-40B4-BE49-F238E27FC236}">
                    <a16:creationId xmlns:a16="http://schemas.microsoft.com/office/drawing/2014/main" id="{F5C65569-CD75-884D-9490-40E7348733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3" name="Line 73">
                <a:extLst>
                  <a:ext uri="{FF2B5EF4-FFF2-40B4-BE49-F238E27FC236}">
                    <a16:creationId xmlns:a16="http://schemas.microsoft.com/office/drawing/2014/main" id="{0CD49A4D-DE4F-D847-821B-611550868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4" name="Line 74">
                <a:extLst>
                  <a:ext uri="{FF2B5EF4-FFF2-40B4-BE49-F238E27FC236}">
                    <a16:creationId xmlns:a16="http://schemas.microsoft.com/office/drawing/2014/main" id="{00EEDB7F-39D8-DD4B-B6E7-A404D0D1B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5" name="Line 75">
                <a:extLst>
                  <a:ext uri="{FF2B5EF4-FFF2-40B4-BE49-F238E27FC236}">
                    <a16:creationId xmlns:a16="http://schemas.microsoft.com/office/drawing/2014/main" id="{41AC6BAF-0C9B-4A4F-A3A5-B4B10DE36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6" name="Line 76">
                <a:extLst>
                  <a:ext uri="{FF2B5EF4-FFF2-40B4-BE49-F238E27FC236}">
                    <a16:creationId xmlns:a16="http://schemas.microsoft.com/office/drawing/2014/main" id="{D0E3B050-45EE-9740-82AF-05E3904F2B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7" name="Line 77">
                <a:extLst>
                  <a:ext uri="{FF2B5EF4-FFF2-40B4-BE49-F238E27FC236}">
                    <a16:creationId xmlns:a16="http://schemas.microsoft.com/office/drawing/2014/main" id="{860FC69B-B172-1D4B-9CAF-BC94B10F5D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2" name="Group 78">
              <a:extLst>
                <a:ext uri="{FF2B5EF4-FFF2-40B4-BE49-F238E27FC236}">
                  <a16:creationId xmlns:a16="http://schemas.microsoft.com/office/drawing/2014/main" id="{D8B67C7B-0730-484C-AE10-753A7E25B4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4" y="1075"/>
              <a:ext cx="110" cy="71"/>
              <a:chOff x="1440" y="1200"/>
              <a:chExt cx="864" cy="720"/>
            </a:xfrm>
          </p:grpSpPr>
          <p:sp>
            <p:nvSpPr>
              <p:cNvPr id="36" name="Rectangle 79">
                <a:extLst>
                  <a:ext uri="{FF2B5EF4-FFF2-40B4-BE49-F238E27FC236}">
                    <a16:creationId xmlns:a16="http://schemas.microsoft.com/office/drawing/2014/main" id="{21A55839-382F-2843-B3C2-ECBD05379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7" name="Rectangle 80">
                <a:extLst>
                  <a:ext uri="{FF2B5EF4-FFF2-40B4-BE49-F238E27FC236}">
                    <a16:creationId xmlns:a16="http://schemas.microsoft.com/office/drawing/2014/main" id="{9462DFFB-2EF0-3741-9A42-3BAB8CA5C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8" name="Rectangle 81">
                <a:extLst>
                  <a:ext uri="{FF2B5EF4-FFF2-40B4-BE49-F238E27FC236}">
                    <a16:creationId xmlns:a16="http://schemas.microsoft.com/office/drawing/2014/main" id="{E1A62D82-BD7D-9B4F-8FDE-AD01524C3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9" name="Rectangle 82">
                <a:extLst>
                  <a:ext uri="{FF2B5EF4-FFF2-40B4-BE49-F238E27FC236}">
                    <a16:creationId xmlns:a16="http://schemas.microsoft.com/office/drawing/2014/main" id="{B0A16991-F4EA-5B42-B2A3-0B326460C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0" name="Oval 83">
                <a:extLst>
                  <a:ext uri="{FF2B5EF4-FFF2-40B4-BE49-F238E27FC236}">
                    <a16:creationId xmlns:a16="http://schemas.microsoft.com/office/drawing/2014/main" id="{D3AC7CFB-E0AA-6B4F-82CF-3DB8C8ECE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1" name="Line 84">
                <a:extLst>
                  <a:ext uri="{FF2B5EF4-FFF2-40B4-BE49-F238E27FC236}">
                    <a16:creationId xmlns:a16="http://schemas.microsoft.com/office/drawing/2014/main" id="{D06D4BA1-0925-8F47-A35B-F47C5668E1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2" name="Line 85">
                <a:extLst>
                  <a:ext uri="{FF2B5EF4-FFF2-40B4-BE49-F238E27FC236}">
                    <a16:creationId xmlns:a16="http://schemas.microsoft.com/office/drawing/2014/main" id="{2D1F7746-B7F9-204C-9848-1F49AA1ED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3" name="Line 86">
                <a:extLst>
                  <a:ext uri="{FF2B5EF4-FFF2-40B4-BE49-F238E27FC236}">
                    <a16:creationId xmlns:a16="http://schemas.microsoft.com/office/drawing/2014/main" id="{5308FB8C-230B-334A-BE10-58721930E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4" name="Line 87">
                <a:extLst>
                  <a:ext uri="{FF2B5EF4-FFF2-40B4-BE49-F238E27FC236}">
                    <a16:creationId xmlns:a16="http://schemas.microsoft.com/office/drawing/2014/main" id="{90CC90FA-1EBD-184F-A7CF-B1F1DDF38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5" name="Line 88">
                <a:extLst>
                  <a:ext uri="{FF2B5EF4-FFF2-40B4-BE49-F238E27FC236}">
                    <a16:creationId xmlns:a16="http://schemas.microsoft.com/office/drawing/2014/main" id="{BA16F44A-FF98-9749-8126-8C51F386F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6" name="Line 89">
                <a:extLst>
                  <a:ext uri="{FF2B5EF4-FFF2-40B4-BE49-F238E27FC236}">
                    <a16:creationId xmlns:a16="http://schemas.microsoft.com/office/drawing/2014/main" id="{4BC41AD4-786A-F642-AE0E-324DE1E877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3" name="Group 90">
              <a:extLst>
                <a:ext uri="{FF2B5EF4-FFF2-40B4-BE49-F238E27FC236}">
                  <a16:creationId xmlns:a16="http://schemas.microsoft.com/office/drawing/2014/main" id="{ED661BE8-C95A-B64C-8D1A-8F1A328DB0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3" y="1228"/>
              <a:ext cx="111" cy="71"/>
              <a:chOff x="1440" y="1200"/>
              <a:chExt cx="864" cy="720"/>
            </a:xfrm>
          </p:grpSpPr>
          <p:sp>
            <p:nvSpPr>
              <p:cNvPr id="25" name="Rectangle 91">
                <a:extLst>
                  <a:ext uri="{FF2B5EF4-FFF2-40B4-BE49-F238E27FC236}">
                    <a16:creationId xmlns:a16="http://schemas.microsoft.com/office/drawing/2014/main" id="{31928299-49B0-EB44-B709-7068E0916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6" name="Rectangle 92">
                <a:extLst>
                  <a:ext uri="{FF2B5EF4-FFF2-40B4-BE49-F238E27FC236}">
                    <a16:creationId xmlns:a16="http://schemas.microsoft.com/office/drawing/2014/main" id="{4C2DE305-1974-6F48-9B2D-5AE40488D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7" name="Rectangle 93">
                <a:extLst>
                  <a:ext uri="{FF2B5EF4-FFF2-40B4-BE49-F238E27FC236}">
                    <a16:creationId xmlns:a16="http://schemas.microsoft.com/office/drawing/2014/main" id="{86813384-DDB9-9541-BB2C-277177813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8" name="Rectangle 94">
                <a:extLst>
                  <a:ext uri="{FF2B5EF4-FFF2-40B4-BE49-F238E27FC236}">
                    <a16:creationId xmlns:a16="http://schemas.microsoft.com/office/drawing/2014/main" id="{E0E34826-D3E8-CD4E-96B1-EBEF39E96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9" name="Oval 95">
                <a:extLst>
                  <a:ext uri="{FF2B5EF4-FFF2-40B4-BE49-F238E27FC236}">
                    <a16:creationId xmlns:a16="http://schemas.microsoft.com/office/drawing/2014/main" id="{F78BB3CB-9364-E247-81B6-A1A8ECA2F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0" name="Line 96">
                <a:extLst>
                  <a:ext uri="{FF2B5EF4-FFF2-40B4-BE49-F238E27FC236}">
                    <a16:creationId xmlns:a16="http://schemas.microsoft.com/office/drawing/2014/main" id="{CF11762A-1F4F-874D-91CD-71067F33D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1" name="Line 97">
                <a:extLst>
                  <a:ext uri="{FF2B5EF4-FFF2-40B4-BE49-F238E27FC236}">
                    <a16:creationId xmlns:a16="http://schemas.microsoft.com/office/drawing/2014/main" id="{AFAB162C-18D4-BB41-8A8F-1C0EC4E0E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2" name="Line 98">
                <a:extLst>
                  <a:ext uri="{FF2B5EF4-FFF2-40B4-BE49-F238E27FC236}">
                    <a16:creationId xmlns:a16="http://schemas.microsoft.com/office/drawing/2014/main" id="{244DA295-9EB7-354E-B156-078E015B8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3" name="Line 99">
                <a:extLst>
                  <a:ext uri="{FF2B5EF4-FFF2-40B4-BE49-F238E27FC236}">
                    <a16:creationId xmlns:a16="http://schemas.microsoft.com/office/drawing/2014/main" id="{C96A59B2-C25C-9D4B-9339-4365C044E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4" name="Line 100">
                <a:extLst>
                  <a:ext uri="{FF2B5EF4-FFF2-40B4-BE49-F238E27FC236}">
                    <a16:creationId xmlns:a16="http://schemas.microsoft.com/office/drawing/2014/main" id="{01F31552-AFD6-8D4F-91B0-D418D87337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5" name="Line 101">
                <a:extLst>
                  <a:ext uri="{FF2B5EF4-FFF2-40B4-BE49-F238E27FC236}">
                    <a16:creationId xmlns:a16="http://schemas.microsoft.com/office/drawing/2014/main" id="{7B689B8A-B071-0E4C-ADA7-2D77302C7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14" name="Rectangle 102">
              <a:extLst>
                <a:ext uri="{FF2B5EF4-FFF2-40B4-BE49-F238E27FC236}">
                  <a16:creationId xmlns:a16="http://schemas.microsoft.com/office/drawing/2014/main" id="{0BEAA7F0-FFF8-9C47-8CA1-95655E055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" y="1193"/>
              <a:ext cx="24" cy="165"/>
            </a:xfrm>
            <a:prstGeom prst="rect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15" name="Line 103">
              <a:extLst>
                <a:ext uri="{FF2B5EF4-FFF2-40B4-BE49-F238E27FC236}">
                  <a16:creationId xmlns:a16="http://schemas.microsoft.com/office/drawing/2014/main" id="{E0F885F7-7F85-984E-98DE-B07E834E3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7" y="1181"/>
              <a:ext cx="74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16" name="Line 104">
              <a:extLst>
                <a:ext uri="{FF2B5EF4-FFF2-40B4-BE49-F238E27FC236}">
                  <a16:creationId xmlns:a16="http://schemas.microsoft.com/office/drawing/2014/main" id="{07EC01EC-8757-274A-A2CD-83E800A19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2" y="1263"/>
              <a:ext cx="99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Line 105">
              <a:extLst>
                <a:ext uri="{FF2B5EF4-FFF2-40B4-BE49-F238E27FC236}">
                  <a16:creationId xmlns:a16="http://schemas.microsoft.com/office/drawing/2014/main" id="{22DCF19D-16A2-D74B-AD72-1BF134333E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7" y="1287"/>
              <a:ext cx="74" cy="7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18" name="Line 106">
              <a:extLst>
                <a:ext uri="{FF2B5EF4-FFF2-40B4-BE49-F238E27FC236}">
                  <a16:creationId xmlns:a16="http://schemas.microsoft.com/office/drawing/2014/main" id="{AB2DAC56-92DD-E840-A2B2-D110729D32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5" y="1181"/>
              <a:ext cx="62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Line 107">
              <a:extLst>
                <a:ext uri="{FF2B5EF4-FFF2-40B4-BE49-F238E27FC236}">
                  <a16:creationId xmlns:a16="http://schemas.microsoft.com/office/drawing/2014/main" id="{AA211F34-405F-F545-9159-B63D2A4A83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5" y="1263"/>
              <a:ext cx="98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Line 108">
              <a:extLst>
                <a:ext uri="{FF2B5EF4-FFF2-40B4-BE49-F238E27FC236}">
                  <a16:creationId xmlns:a16="http://schemas.microsoft.com/office/drawing/2014/main" id="{B0FFFAD1-9155-6643-B59D-D7ACA4D9A2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15" y="1287"/>
              <a:ext cx="62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Line 109">
              <a:extLst>
                <a:ext uri="{FF2B5EF4-FFF2-40B4-BE49-F238E27FC236}">
                  <a16:creationId xmlns:a16="http://schemas.microsoft.com/office/drawing/2014/main" id="{4294A047-9112-2042-A8E7-E4ACE081D5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3" y="1358"/>
              <a:ext cx="0" cy="35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22" name="Line 110">
              <a:extLst>
                <a:ext uri="{FF2B5EF4-FFF2-40B4-BE49-F238E27FC236}">
                  <a16:creationId xmlns:a16="http://schemas.microsoft.com/office/drawing/2014/main" id="{28ED1A33-92EE-FA4D-A409-72506DFD7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3" y="1146"/>
              <a:ext cx="0" cy="47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WordArt 111">
              <a:extLst>
                <a:ext uri="{FF2B5EF4-FFF2-40B4-BE49-F238E27FC236}">
                  <a16:creationId xmlns:a16="http://schemas.microsoft.com/office/drawing/2014/main" id="{F02E5A3E-926B-2148-9B4E-EAF239197BC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84" y="1008"/>
              <a:ext cx="624" cy="53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9381227"/>
                </a:avLst>
              </a:prstTxWarp>
            </a:bodyPr>
            <a:lstStyle/>
            <a:p>
              <a:pPr algn="ctr"/>
              <a:r>
                <a:rPr lang="en-US" sz="3733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Garamond"/>
                </a:rPr>
                <a:t>Network Based Computing</a:t>
              </a:r>
            </a:p>
          </p:txBody>
        </p:sp>
        <p:sp>
          <p:nvSpPr>
            <p:cNvPr id="24" name="WordArt 112">
              <a:extLst>
                <a:ext uri="{FF2B5EF4-FFF2-40B4-BE49-F238E27FC236}">
                  <a16:creationId xmlns:a16="http://schemas.microsoft.com/office/drawing/2014/main" id="{A233AFA1-617B-7348-A8F5-EE29EFD665D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68" y="1475"/>
              <a:ext cx="444" cy="1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Garamond"/>
                </a:rPr>
                <a:t>Laboratory</a:t>
              </a:r>
            </a:p>
          </p:txBody>
        </p:sp>
      </p:grpSp>
      <p:sp>
        <p:nvSpPr>
          <p:cNvPr id="113" name="矩形 4">
            <a:extLst>
              <a:ext uri="{FF2B5EF4-FFF2-40B4-BE49-F238E27FC236}">
                <a16:creationId xmlns:a16="http://schemas.microsoft.com/office/drawing/2014/main" id="{6D9A481E-D4DD-9441-9F6F-F5976DC1C8DB}"/>
              </a:ext>
            </a:extLst>
          </p:cNvPr>
          <p:cNvSpPr/>
          <p:nvPr/>
        </p:nvSpPr>
        <p:spPr>
          <a:xfrm>
            <a:off x="3090082" y="311403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altLang="zh-CN" sz="2400" dirty="0">
                <a:latin typeface="Calibri"/>
                <a:ea typeface="宋体" pitchFamily="2" charset="-122"/>
                <a:cs typeface="Calibri"/>
              </a:rPr>
              <a:t>Network-Based Computing Laboratory</a:t>
            </a:r>
          </a:p>
          <a:p>
            <a:pPr algn="ctr">
              <a:buFontTx/>
              <a:buNone/>
            </a:pPr>
            <a:r>
              <a:rPr lang="en-US" altLang="zh-CN" sz="2400" dirty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  <a:hlinkClick r:id="rId3"/>
              </a:rPr>
              <a:t>http://nowlab.cse.ohio-state.edu</a:t>
            </a:r>
            <a:r>
              <a:rPr lang="en-US" altLang="zh-CN" sz="2400" dirty="0">
                <a:solidFill>
                  <a:schemeClr val="hlink"/>
                </a:solidFill>
                <a:ea typeface="宋体" pitchFamily="2" charset="-122"/>
                <a:hlinkClick r:id="rId3"/>
              </a:rPr>
              <a:t>/</a:t>
            </a:r>
            <a:endParaRPr lang="en-US" altLang="zh-CN" sz="2400" dirty="0">
              <a:solidFill>
                <a:schemeClr val="hlink"/>
              </a:solidFill>
              <a:ea typeface="宋体" pitchFamily="2" charset="-122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EE1250C-417E-8843-968F-451499D6A7C8}"/>
              </a:ext>
            </a:extLst>
          </p:cNvPr>
          <p:cNvGrpSpPr/>
          <p:nvPr/>
        </p:nvGrpSpPr>
        <p:grpSpPr>
          <a:xfrm>
            <a:off x="-168404" y="4499227"/>
            <a:ext cx="8488897" cy="1910613"/>
            <a:chOff x="1874721" y="4664687"/>
            <a:chExt cx="7998194" cy="1805633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4719568-19F5-8A40-99D6-EA7E98C31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721" y="5704313"/>
              <a:ext cx="4149790" cy="766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Calibri"/>
                  <a:ea typeface="宋体" pitchFamily="2" charset="-122"/>
                  <a:cs typeface="Calibri"/>
                </a:rPr>
                <a:t>The High-Performance MPI/PGAS</a:t>
              </a:r>
            </a:p>
            <a:p>
              <a:pPr algn="ctr"/>
              <a:r>
                <a:rPr lang="en-US" altLang="zh-CN" sz="1600" dirty="0">
                  <a:latin typeface="Calibri"/>
                  <a:ea typeface="宋体" pitchFamily="2" charset="-122"/>
                  <a:cs typeface="Calibri"/>
                </a:rPr>
                <a:t> Project</a:t>
              </a:r>
            </a:p>
            <a:p>
              <a:pPr algn="ctr"/>
              <a:r>
                <a:rPr lang="en-US" altLang="zh-CN" sz="1467" u="sng" dirty="0">
                  <a:solidFill>
                    <a:schemeClr val="hlink"/>
                  </a:solidFill>
                  <a:latin typeface="Calibri"/>
                  <a:ea typeface="宋体" pitchFamily="2" charset="-122"/>
                  <a:cs typeface="Calibri"/>
                </a:rPr>
                <a:t>http://mvapich.cse.ohio-state.edu/</a:t>
              </a:r>
              <a:endParaRPr lang="zh-CN" altLang="en-US" sz="1467" u="sng" dirty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</a:endParaRPr>
            </a:p>
          </p:txBody>
        </p: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49C3C30-1D1E-304F-B1D4-F940DB2F7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314" y="4664687"/>
              <a:ext cx="2326021" cy="926276"/>
            </a:xfrm>
            <a:prstGeom prst="rect">
              <a:avLst/>
            </a:prstGeom>
          </p:spPr>
        </p:pic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6094ABE-011F-8E45-8110-086A52809685}"/>
                </a:ext>
              </a:extLst>
            </p:cNvPr>
            <p:cNvGrpSpPr/>
            <p:nvPr/>
          </p:nvGrpSpPr>
          <p:grpSpPr>
            <a:xfrm>
              <a:off x="5723125" y="4681345"/>
              <a:ext cx="4149790" cy="1780050"/>
              <a:chOff x="7759274" y="4197509"/>
              <a:chExt cx="3781452" cy="1574725"/>
            </a:xfrm>
          </p:grpSpPr>
          <p:sp>
            <p:nvSpPr>
              <p:cNvPr id="118" name="Rectangle 114">
                <a:extLst>
                  <a:ext uri="{FF2B5EF4-FFF2-40B4-BE49-F238E27FC236}">
                    <a16:creationId xmlns:a16="http://schemas.microsoft.com/office/drawing/2014/main" id="{699C3629-CAF2-C842-8BD5-EA0A66AC8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9274" y="5094584"/>
                <a:ext cx="3781452" cy="67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Calibri"/>
                    <a:ea typeface="宋体" pitchFamily="2" charset="-122"/>
                    <a:cs typeface="Calibri"/>
                  </a:rPr>
                  <a:t>The High-Performance Big Data </a:t>
                </a:r>
              </a:p>
              <a:p>
                <a:pPr algn="ctr"/>
                <a:r>
                  <a:rPr lang="en-US" altLang="zh-CN" sz="1600" dirty="0">
                    <a:latin typeface="Calibri"/>
                    <a:ea typeface="宋体" pitchFamily="2" charset="-122"/>
                    <a:cs typeface="Calibri"/>
                  </a:rPr>
                  <a:t>Project</a:t>
                </a:r>
              </a:p>
              <a:p>
                <a:pPr algn="ctr"/>
                <a:r>
                  <a:rPr lang="en-US" altLang="zh-CN" sz="1467" u="sng" dirty="0">
                    <a:solidFill>
                      <a:schemeClr val="hlink"/>
                    </a:solidFill>
                    <a:latin typeface="Calibri"/>
                    <a:ea typeface="宋体" pitchFamily="2" charset="-122"/>
                    <a:cs typeface="Calibri"/>
                  </a:rPr>
                  <a:t>http://hibd.cse.ohio-state.edu/</a:t>
                </a:r>
                <a:endParaRPr lang="zh-CN" altLang="en-US" sz="1467" u="sng" dirty="0">
                  <a:solidFill>
                    <a:schemeClr val="hlink"/>
                  </a:solidFill>
                  <a:latin typeface="Calibri"/>
                  <a:ea typeface="宋体" pitchFamily="2" charset="-122"/>
                  <a:cs typeface="Calibri"/>
                </a:endParaRPr>
              </a:p>
            </p:txBody>
          </p:sp>
          <p:pic>
            <p:nvPicPr>
              <p:cNvPr id="119" name="图片 5">
                <a:extLst>
                  <a:ext uri="{FF2B5EF4-FFF2-40B4-BE49-F238E27FC236}">
                    <a16:creationId xmlns:a16="http://schemas.microsoft.com/office/drawing/2014/main" id="{C6B55620-35CC-384C-89E0-24AEC9051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889945" y="4197509"/>
                <a:ext cx="1520111" cy="838275"/>
              </a:xfrm>
              <a:prstGeom prst="rect">
                <a:avLst/>
              </a:prstGeom>
            </p:spPr>
          </p:pic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A5D7719-1B82-F84C-ACD0-03FEED843EF2}"/>
              </a:ext>
            </a:extLst>
          </p:cNvPr>
          <p:cNvGrpSpPr/>
          <p:nvPr/>
        </p:nvGrpSpPr>
        <p:grpSpPr>
          <a:xfrm>
            <a:off x="8455079" y="4382839"/>
            <a:ext cx="3608293" cy="2027000"/>
            <a:chOff x="5154404" y="1072431"/>
            <a:chExt cx="4682259" cy="1920339"/>
          </a:xfrm>
        </p:grpSpPr>
        <p:sp>
          <p:nvSpPr>
            <p:cNvPr id="121" name="Rectangle 114">
              <a:extLst>
                <a:ext uri="{FF2B5EF4-FFF2-40B4-BE49-F238E27FC236}">
                  <a16:creationId xmlns:a16="http://schemas.microsoft.com/office/drawing/2014/main" id="{17370038-A6C1-DE44-823F-192617C89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4404" y="2224878"/>
              <a:ext cx="4682259" cy="767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Calibri"/>
                  <a:ea typeface="宋体" pitchFamily="2" charset="-122"/>
                  <a:cs typeface="Calibri"/>
                </a:rPr>
                <a:t>The High-Performance Deep Learning </a:t>
              </a:r>
            </a:p>
            <a:p>
              <a:pPr algn="ctr"/>
              <a:r>
                <a:rPr lang="en-US" altLang="zh-CN" sz="1600" dirty="0">
                  <a:latin typeface="Calibri"/>
                  <a:ea typeface="宋体" pitchFamily="2" charset="-122"/>
                  <a:cs typeface="Calibri"/>
                </a:rPr>
                <a:t>Project</a:t>
              </a:r>
            </a:p>
            <a:p>
              <a:pPr algn="ctr"/>
              <a:r>
                <a:rPr lang="en-US" altLang="zh-CN" sz="1467" u="sng" dirty="0">
                  <a:solidFill>
                    <a:schemeClr val="hlink"/>
                  </a:solidFill>
                  <a:latin typeface="Calibri"/>
                  <a:ea typeface="宋体" pitchFamily="2" charset="-122"/>
                  <a:cs typeface="Calibri"/>
                </a:rPr>
                <a:t>http://hidl.cse.ohio-state.edu/</a:t>
              </a:r>
              <a:endParaRPr lang="zh-CN" altLang="en-US" sz="1467" u="sng" dirty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</a:endParaRPr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AE4B315-02A3-BC47-8EDE-9931497A0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7704" y="1072431"/>
              <a:ext cx="2093162" cy="114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008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"/>
    </mc:Choice>
    <mc:Fallback xmlns="">
      <p:transition spd="slow" advTm="1285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A514BD-5E1E-6D41-86AF-AD476BE9D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39" y="5686425"/>
            <a:ext cx="10490661" cy="6229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Mvapich.cse.ohio-state.edu</a:t>
            </a:r>
            <a:r>
              <a:rPr lang="en-US" b="1" u="sng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D37B51-23C2-1A4C-A472-5CF08FCE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Several Talks at OSU Booth #4035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D891B6D0-474F-7244-BA2A-F2E7B8785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287" y="1879270"/>
            <a:ext cx="3099460" cy="309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5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DA5B-60FD-A54E-8467-8BA8DF51E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F7805-9096-EF48-9A03-153E6F56E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Many Supercomputers deployed with Mellanox </a:t>
            </a:r>
            <a:r>
              <a:rPr lang="en-US" sz="2600" dirty="0" err="1"/>
              <a:t>Infiniband</a:t>
            </a:r>
            <a:r>
              <a:rPr lang="en-US" sz="2600" dirty="0"/>
              <a:t> Interconnect technology</a:t>
            </a:r>
          </a:p>
          <a:p>
            <a:r>
              <a:rPr lang="en-US" sz="2600" dirty="0"/>
              <a:t>MPI Libraries have been optimized over the years to expand on Mellanox </a:t>
            </a:r>
            <a:r>
              <a:rPr lang="en-US" sz="2600" dirty="0" err="1"/>
              <a:t>Infiniband</a:t>
            </a:r>
            <a:r>
              <a:rPr lang="en-US" sz="2600" dirty="0"/>
              <a:t> features and support</a:t>
            </a:r>
          </a:p>
          <a:p>
            <a:r>
              <a:rPr lang="en-US" sz="2600" dirty="0"/>
              <a:t>Underlying interconnect technology critical for achieving low latency and high throughput at scale on next-generation </a:t>
            </a:r>
            <a:r>
              <a:rPr lang="en-US" sz="2600" dirty="0" err="1"/>
              <a:t>exascale</a:t>
            </a:r>
            <a:r>
              <a:rPr lang="en-US" sz="2600" dirty="0"/>
              <a:t> systems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Drive future research and innovations to provide scalable and competitive options in this Slingshot ecosystem. </a:t>
            </a:r>
          </a:p>
        </p:txBody>
      </p:sp>
    </p:spTree>
    <p:extLst>
      <p:ext uri="{BB962C8B-B14F-4D97-AF65-F5344CB8AC3E}">
        <p14:creationId xmlns:p14="http://schemas.microsoft.com/office/powerpoint/2010/main" val="245000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4D59-F843-EC47-93CF-4E28C8A6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Slingshot Interconnect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705AF-15BF-1E4E-B896-0F044AB4F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High-performance network designed by HPE Cray for upcoming </a:t>
            </a:r>
            <a:r>
              <a:rPr lang="en-US" dirty="0" err="1"/>
              <a:t>exascale</a:t>
            </a:r>
            <a:r>
              <a:rPr lang="en-US" dirty="0"/>
              <a:t>-era systems</a:t>
            </a:r>
          </a:p>
          <a:p>
            <a:pPr lvl="1"/>
            <a:r>
              <a:rPr lang="en-US" dirty="0"/>
              <a:t>Based on Ethernet</a:t>
            </a:r>
          </a:p>
          <a:p>
            <a:pPr lvl="1"/>
            <a:r>
              <a:rPr lang="en-US" dirty="0"/>
              <a:t>Adaptive Routing</a:t>
            </a:r>
          </a:p>
          <a:p>
            <a:pPr lvl="1"/>
            <a:r>
              <a:rPr lang="en-US" dirty="0"/>
              <a:t>Congestion Control</a:t>
            </a:r>
          </a:p>
          <a:p>
            <a:pPr lvl="1"/>
            <a:r>
              <a:rPr lang="en-US" dirty="0"/>
              <a:t>Isolated Workloads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Empowering the #1 Supercomputer --- Frontier</a:t>
            </a:r>
          </a:p>
          <a:p>
            <a:pPr lvl="1"/>
            <a:r>
              <a:rPr lang="en-US" sz="2000" dirty="0"/>
              <a:t>Deployed as the interconnect for inter-node communication</a:t>
            </a:r>
          </a:p>
          <a:p>
            <a:pPr lvl="1"/>
            <a:r>
              <a:rPr lang="en-US" sz="2000" dirty="0"/>
              <a:t>Expected to be deployed on upcoming supercomputers --&gt; El-Capitan at LLNL, Aurora at Argonne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24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4D59-F843-EC47-93CF-4E28C8A6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Limitations of State-of-the-art Approaches for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705AF-15BF-1E4E-B896-0F044AB4F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847"/>
            <a:ext cx="10799378" cy="36951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Accessibility and deployment on early access Slingshot systems: </a:t>
            </a:r>
          </a:p>
          <a:p>
            <a:pPr lvl="1"/>
            <a:r>
              <a:rPr lang="en-US" sz="1800" dirty="0"/>
              <a:t>Ecosystem with Slingshot-10 interconnection amongst nodes</a:t>
            </a:r>
          </a:p>
          <a:p>
            <a:pPr marL="0" indent="0">
              <a:buNone/>
            </a:pPr>
            <a:r>
              <a:rPr lang="en-US" dirty="0"/>
              <a:t>Future accessibility and deployment on upcoming Slingshot systems (i.e. El-Capitan and Frontier): </a:t>
            </a:r>
          </a:p>
          <a:p>
            <a:pPr lvl="1"/>
            <a:r>
              <a:rPr lang="en-US" sz="1800" dirty="0"/>
              <a:t>Slingshot-11</a:t>
            </a:r>
          </a:p>
          <a:p>
            <a:pPr lvl="1"/>
            <a:r>
              <a:rPr lang="en-US" sz="1800" dirty="0"/>
              <a:t>Deployed over a slingshot fabric and adapter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/>
              <a:t>This second-generation deployment introduces additional challenges for communication libraries to develop functionality over the underlying adapter and fabrics. </a:t>
            </a:r>
          </a:p>
        </p:txBody>
      </p:sp>
    </p:spTree>
    <p:extLst>
      <p:ext uri="{BB962C8B-B14F-4D97-AF65-F5344CB8AC3E}">
        <p14:creationId xmlns:p14="http://schemas.microsoft.com/office/powerpoint/2010/main" val="680818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A44F35-941C-3A4C-9489-BA4C3AB7C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Setup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DBEB4B-8514-B944-97C6-10BF34F55F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&amp; Software Details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8554E-0946-0B42-B962-D2EE79F8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93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F458DF3-87EA-14CB-360D-FCB3FA894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2" y="307680"/>
            <a:ext cx="10515600" cy="921736"/>
          </a:xfrm>
        </p:spPr>
        <p:txBody>
          <a:bodyPr/>
          <a:lstStyle/>
          <a:p>
            <a:r>
              <a:rPr lang="en-US" dirty="0"/>
              <a:t>Spock Compute Node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7F2CF35E-9FAA-E14C-8E24-0574C078A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959" y="1582199"/>
            <a:ext cx="9292077" cy="369360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22712C-2862-A343-AD9D-BBE6EB635398}"/>
              </a:ext>
            </a:extLst>
          </p:cNvPr>
          <p:cNvSpPr txBox="1"/>
          <p:nvPr/>
        </p:nvSpPr>
        <p:spPr>
          <a:xfrm>
            <a:off x="554422" y="6225545"/>
            <a:ext cx="5189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Reference: </a:t>
            </a:r>
            <a:r>
              <a:rPr lang="en-US" sz="1100" dirty="0">
                <a:hlinkClick r:id="rId3"/>
              </a:rPr>
              <a:t>https://docs.olcf.ornl.gov/systems/spock_quick_start_guide.html</a:t>
            </a:r>
            <a:r>
              <a:rPr lang="en-US" sz="1100" dirty="0"/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DCBB29-CCB1-DB45-84FC-18D35E1EAF33}"/>
              </a:ext>
            </a:extLst>
          </p:cNvPr>
          <p:cNvSpPr/>
          <p:nvPr/>
        </p:nvSpPr>
        <p:spPr>
          <a:xfrm>
            <a:off x="1449959" y="1798368"/>
            <a:ext cx="2315688" cy="5462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35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323D-4D7C-6D4E-8F4A-5EE9E710D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4" y="204150"/>
            <a:ext cx="10515600" cy="921736"/>
          </a:xfrm>
        </p:spPr>
        <p:txBody>
          <a:bodyPr anchor="ctr">
            <a:normAutofit/>
          </a:bodyPr>
          <a:lstStyle/>
          <a:p>
            <a:r>
              <a:rPr lang="en-US" dirty="0"/>
              <a:t>Software Details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BEB410-7048-B94C-9E90-4723FB255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399" y="1125887"/>
            <a:ext cx="10958946" cy="5067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MPI &amp; Communication Libraries</a:t>
            </a:r>
          </a:p>
          <a:p>
            <a:pPr lvl="1"/>
            <a:r>
              <a:rPr lang="en-US" sz="2000" dirty="0" err="1"/>
              <a:t>CrayMPICH</a:t>
            </a:r>
            <a:r>
              <a:rPr lang="en-US" sz="2000" dirty="0"/>
              <a:t> 8.1.14 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>
                <a:hlinkClick r:id="rId3"/>
              </a:rPr>
              <a:t>https://docs.nersc.gov/development/programming-models/mpi/cray-mpich/</a:t>
            </a:r>
            <a:endParaRPr lang="en-US" sz="1800" dirty="0"/>
          </a:p>
          <a:p>
            <a:pPr lvl="1"/>
            <a:r>
              <a:rPr lang="en-US" sz="2000" dirty="0"/>
              <a:t>MVAPICH2-GDR 2.3.7 &amp; MVAPICH2-X 2.3 &amp; MVAPICH2-3.0a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>
                <a:hlinkClick r:id="rId4"/>
              </a:rPr>
              <a:t>https://mvapich.cse.ohio-state.edu</a:t>
            </a:r>
            <a:endParaRPr lang="en-US" sz="1800" dirty="0"/>
          </a:p>
          <a:p>
            <a:pPr lvl="1"/>
            <a:r>
              <a:rPr lang="en-US" sz="2000" dirty="0" err="1"/>
              <a:t>OpenMPI</a:t>
            </a:r>
            <a:r>
              <a:rPr lang="en-US" sz="2000" dirty="0"/>
              <a:t> 4.1.4 + UCX 1.12.1 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>
                <a:hlinkClick r:id="rId5"/>
              </a:rPr>
              <a:t>https://www.open-mpi.org</a:t>
            </a:r>
            <a:endParaRPr lang="en-US" sz="1800" dirty="0"/>
          </a:p>
          <a:p>
            <a:pPr lvl="1"/>
            <a:r>
              <a:rPr lang="en-US" sz="2000" dirty="0"/>
              <a:t>RCCL 5.0.2 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>
                <a:hlinkClick r:id="rId6"/>
              </a:rPr>
              <a:t>https://github.com/ROCmSoftwarePlatform/rccl</a:t>
            </a:r>
            <a:endParaRPr lang="en-US" sz="1800" dirty="0"/>
          </a:p>
          <a:p>
            <a:pPr marL="0" indent="0">
              <a:buNone/>
            </a:pPr>
            <a:r>
              <a:rPr lang="en-US" sz="2000" dirty="0"/>
              <a:t>OSU Microbenchmarks 5.9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hlinkClick r:id="rId7"/>
              </a:rPr>
              <a:t>https://mvapich.cse.ohio-state.edu/benchmarks/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 err="1"/>
              <a:t>ROCm</a:t>
            </a:r>
            <a:r>
              <a:rPr lang="en-US" sz="2000" dirty="0"/>
              <a:t> version 5.0.2</a:t>
            </a:r>
          </a:p>
        </p:txBody>
      </p:sp>
    </p:spTree>
    <p:extLst>
      <p:ext uri="{BB962C8B-B14F-4D97-AF65-F5344CB8AC3E}">
        <p14:creationId xmlns:p14="http://schemas.microsoft.com/office/powerpoint/2010/main" val="41715425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5|12.6|8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mailto:panda@cse.ohio-state.edu" TargetMode="External"/></Relationships>
</file>

<file path=ppt/theme/theme1.xml><?xml version="1.0" encoding="utf-8"?>
<a:theme xmlns:a="http://schemas.openxmlformats.org/drawingml/2006/main" name="NOWLAB">
  <a:themeElements>
    <a:clrScheme name="">
      <a:dk1>
        <a:srgbClr val="000000"/>
      </a:dk1>
      <a:lt1>
        <a:srgbClr val="000066"/>
      </a:lt1>
      <a:dk2>
        <a:srgbClr val="CD052B"/>
      </a:dk2>
      <a:lt2>
        <a:srgbClr val="000000"/>
      </a:lt2>
      <a:accent1>
        <a:srgbClr val="009999"/>
      </a:accent1>
      <a:accent2>
        <a:srgbClr val="FF9933"/>
      </a:accent2>
      <a:accent3>
        <a:srgbClr val="AAAAB8"/>
      </a:accent3>
      <a:accent4>
        <a:srgbClr val="000000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>
            <a:lumMod val="60000"/>
            <a:lumOff val="40000"/>
          </a:schemeClr>
        </a:solidFill>
        <a:ln w="12700" cap="sq">
          <a:solidFill>
            <a:schemeClr val="tx1">
              <a:alpha val="25000"/>
            </a:schemeClr>
          </a:solidFill>
          <a:miter lim="800000"/>
          <a:headEnd type="none" w="sm" len="sm"/>
          <a:tailEnd type="none" w="sm" len="sm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 anchor="ctr">
        <a:noAutofit/>
      </a:bodyPr>
      <a:lstStyle>
        <a:defPPr algn="ctr" eaLnBrk="0" hangingPunct="0">
          <a:lnSpc>
            <a:spcPct val="110000"/>
          </a:lnSpc>
          <a:spcBef>
            <a:spcPct val="20000"/>
          </a:spcBef>
          <a:defRPr dirty="0" err="1" smtClean="0">
            <a:solidFill>
              <a:schemeClr val="tx1">
                <a:lumMod val="95000"/>
                <a:lumOff val="5000"/>
              </a:schemeClr>
            </a:solidFill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 bwMode="auto">
        <a:noFill/>
        <a:ln w="12700" cap="sq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algn="ctr" eaLnBrk="0" hangingPunct="0">
          <a:lnSpc>
            <a:spcPct val="120000"/>
          </a:lnSpc>
          <a:defRPr sz="1800" dirty="0" smtClean="0">
            <a:latin typeface="+mj-lt"/>
            <a:cs typeface="Arial" pitchFamily="34" charset="0"/>
            <a:hlinkClick xmlns:r="http://schemas.openxmlformats.org/officeDocument/2006/relationships" r:id="rId1"/>
          </a:defRPr>
        </a:defPPr>
      </a:lstStyle>
    </a:tx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SU_temp" id="{CA68A9FD-B27F-FE44-AA74-BC8CBAAACC2E}" vid="{0F469C67-9255-0F40-AF9D-42868B0BAB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10035</TotalTime>
  <Words>2672</Words>
  <Application>Microsoft Macintosh PowerPoint</Application>
  <PresentationFormat>Widescreen</PresentationFormat>
  <Paragraphs>411</Paragraphs>
  <Slides>39</Slides>
  <Notes>15</Notes>
  <HiddenSlides>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Avenir Next LT Pro</vt:lpstr>
      <vt:lpstr>Calibri</vt:lpstr>
      <vt:lpstr>Comic Sans MS</vt:lpstr>
      <vt:lpstr>Courier New</vt:lpstr>
      <vt:lpstr>Garamond</vt:lpstr>
      <vt:lpstr>Times New Roman</vt:lpstr>
      <vt:lpstr>Wingdings</vt:lpstr>
      <vt:lpstr>NOWLAB</vt:lpstr>
      <vt:lpstr>High Performance MPI Over Slingshot  Kawthar Shafie Khorassani shafiekhorassani.1@osu.edu</vt:lpstr>
      <vt:lpstr>Introduction</vt:lpstr>
      <vt:lpstr>Top500 Supercomputers Interconnect Statistics</vt:lpstr>
      <vt:lpstr>Background</vt:lpstr>
      <vt:lpstr>Slingshot Interconnect</vt:lpstr>
      <vt:lpstr>Limitations of State-of-the-art Approaches for Communication</vt:lpstr>
      <vt:lpstr>Experimental Setup</vt:lpstr>
      <vt:lpstr>Spock Compute Node</vt:lpstr>
      <vt:lpstr>Software Details</vt:lpstr>
      <vt:lpstr>Experiment Details</vt:lpstr>
      <vt:lpstr>Overview of the MVAPICH Project</vt:lpstr>
      <vt:lpstr>One Runtime to Rule them all!</vt:lpstr>
      <vt:lpstr>MVAPICH-Plus</vt:lpstr>
      <vt:lpstr>Features of OFI and UCX Support</vt:lpstr>
      <vt:lpstr>Performance Evaluation</vt:lpstr>
      <vt:lpstr>Point-to-Point Performance - Intra-Node CPU</vt:lpstr>
      <vt:lpstr>Point-to-Point Performance - Inter-Node CPU</vt:lpstr>
      <vt:lpstr>Collectives Performance - CPU</vt:lpstr>
      <vt:lpstr>Collectives Performance - CPU</vt:lpstr>
      <vt:lpstr>Performance Evaluation</vt:lpstr>
      <vt:lpstr>GPU-Aware (CUDA/ROCm) MPI Library: MVAPICH-GPU </vt:lpstr>
      <vt:lpstr>Point-to-Point Performance - Intra-Node GPU</vt:lpstr>
      <vt:lpstr>Point-to-Point Performance - Inter-Node GPU</vt:lpstr>
      <vt:lpstr>Collectives Performance - GPU</vt:lpstr>
      <vt:lpstr>Collectives Performance - GPU</vt:lpstr>
      <vt:lpstr>Collectives Performance - GPU</vt:lpstr>
      <vt:lpstr>Performance Evaluation Slingshot-11</vt:lpstr>
      <vt:lpstr>Frontier Compute Node</vt:lpstr>
      <vt:lpstr>Point-to-Point Performance - Intra-Node CPU</vt:lpstr>
      <vt:lpstr>Point-to-Point Performance - Inter-Node CPU</vt:lpstr>
      <vt:lpstr>Performance Evaluation Slingshot-11</vt:lpstr>
      <vt:lpstr>Tioga Compute Node</vt:lpstr>
      <vt:lpstr>Point-to-Point Inter-Node Performance</vt:lpstr>
      <vt:lpstr>Collective Performance</vt:lpstr>
      <vt:lpstr>Collective Performance</vt:lpstr>
      <vt:lpstr>Collective Performance</vt:lpstr>
      <vt:lpstr>References</vt:lpstr>
      <vt:lpstr>THANK YOU!</vt:lpstr>
      <vt:lpstr>Several Talks at OSU Booth #4035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MVAPICH2-GDS Design  (for OSU-LLNL-UO Discussion) </dc:title>
  <dc:creator>Shafie Khorassani, Kawthar</dc:creator>
  <cp:lastModifiedBy>Shafie Khorassani, Kawthar</cp:lastModifiedBy>
  <cp:revision>148</cp:revision>
  <dcterms:created xsi:type="dcterms:W3CDTF">2020-08-12T15:24:06Z</dcterms:created>
  <dcterms:modified xsi:type="dcterms:W3CDTF">2022-11-15T16:52:54Z</dcterms:modified>
</cp:coreProperties>
</file>