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theme/themeOverride5.xml" ContentType="application/vnd.openxmlformats-officedocument.themeOverride+xml"/>
  <Override PartName="/ppt/charts/chart14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8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2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2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2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2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30.xml" ContentType="application/vnd.openxmlformats-officedocument.drawingml.chart+xml"/>
  <Override PartName="/ppt/theme/themeOverride7.xml" ContentType="application/vnd.openxmlformats-officedocument.themeOverride+xml"/>
  <Override PartName="/ppt/drawings/drawing4.xml" ContentType="application/vnd.openxmlformats-officedocument.drawingml.chartshapes+xml"/>
  <Override PartName="/ppt/charts/chart31.xml" ContentType="application/vnd.openxmlformats-officedocument.drawingml.chart+xml"/>
  <Override PartName="/ppt/theme/themeOverride8.xml" ContentType="application/vnd.openxmlformats-officedocument.themeOverride+xml"/>
  <Override PartName="/ppt/charts/chart32.xml" ContentType="application/vnd.openxmlformats-officedocument.drawingml.chart+xml"/>
  <Override PartName="/ppt/theme/themeOverride9.xml" ContentType="application/vnd.openxmlformats-officedocument.themeOverride+xml"/>
  <Override PartName="/ppt/drawings/drawing5.xml" ContentType="application/vnd.openxmlformats-officedocument.drawingml.chartshapes+xml"/>
  <Override PartName="/ppt/charts/chart33.xml" ContentType="application/vnd.openxmlformats-officedocument.drawingml.chart+xml"/>
  <Override PartName="/ppt/theme/themeOverride10.xml" ContentType="application/vnd.openxmlformats-officedocument.themeOverr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1"/>
  </p:notesMasterIdLst>
  <p:sldIdLst>
    <p:sldId id="260" r:id="rId2"/>
    <p:sldId id="351" r:id="rId3"/>
    <p:sldId id="2147308325" r:id="rId4"/>
    <p:sldId id="3979" r:id="rId5"/>
    <p:sldId id="2147308324" r:id="rId6"/>
    <p:sldId id="289" r:id="rId7"/>
    <p:sldId id="339" r:id="rId8"/>
    <p:sldId id="3975" r:id="rId9"/>
    <p:sldId id="3976" r:id="rId10"/>
    <p:sldId id="290" r:id="rId11"/>
    <p:sldId id="334" r:id="rId12"/>
    <p:sldId id="335" r:id="rId13"/>
    <p:sldId id="337" r:id="rId14"/>
    <p:sldId id="338" r:id="rId15"/>
    <p:sldId id="340" r:id="rId16"/>
    <p:sldId id="341" r:id="rId17"/>
    <p:sldId id="347" r:id="rId18"/>
    <p:sldId id="348" r:id="rId19"/>
    <p:sldId id="302" r:id="rId20"/>
    <p:sldId id="349" r:id="rId21"/>
    <p:sldId id="336" r:id="rId22"/>
    <p:sldId id="345" r:id="rId23"/>
    <p:sldId id="3977" r:id="rId24"/>
    <p:sldId id="3978" r:id="rId25"/>
    <p:sldId id="350" r:id="rId26"/>
    <p:sldId id="298" r:id="rId27"/>
    <p:sldId id="300" r:id="rId28"/>
    <p:sldId id="346" r:id="rId29"/>
    <p:sldId id="26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6B784A0-F6DD-AF99-3227-9431E4452914}" name="Abduljabbar, Mustafa" initials="MA" userId="S::abduljabbar.1@osu.edu::4b78dc67-1ab1-4e38-a6d9-c65db31791b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000000"/>
    <a:srgbClr val="FF9933"/>
    <a:srgbClr val="F01C1C"/>
    <a:srgbClr val="C00000"/>
    <a:srgbClr val="FFFFFF"/>
    <a:srgbClr val="70AE47"/>
    <a:srgbClr val="4E61DD"/>
    <a:srgbClr val="2C8AD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7" autoAdjust="0"/>
    <p:restoredTop sz="94762" autoAdjust="0"/>
  </p:normalViewPr>
  <p:slideViewPr>
    <p:cSldViewPr snapToGrid="0">
      <p:cViewPr>
        <p:scale>
          <a:sx n="102" d="100"/>
          <a:sy n="102" d="100"/>
        </p:scale>
        <p:origin x="1368" y="5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411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anore\Downloads\MV2_Broadcom_update_12-14_alltoall_mv2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5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6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anore\Downloads\MV2_Broadcom_update_12-14_alltoall_mv2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anore\Downloads\MV2_Broadcom_update_12-14_alltoall_mv2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anore\Downloads\MV2_Broadcom_update_12-14_alltoall_mv2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anore\Downloads\MV2_Broadcom_update_12-14_alltoall_mv2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anore\Downloads\MV2_Broadcom_update_12-14_alltoall_m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anore\Downloads\MV2_Broadcom_update_12-14_alltoall_mv2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anore\Downloads\MV2_Broadcom_update_12-14_alltoall_mv2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anore\Downloads\MV2_Broadcom_update_12-14_alltoall_mv2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anore\Downloads\MV2_Broadcom_update_12-14_alltoall_mv2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anore\Downloads\MV2_Broadcom_update_12-14_alltoall_mv2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anore\Downloads\MV2_Broadcom_update_12-14_alltoall_mv2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https://buckeyemailosu-my.sharepoint.com/personal/pavuk_10_osu_edu/Documents/broadcom_fin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vuk.10\Desktop\OpenFOA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anore\Downloads\MV2_Broadcom_update_12-14_alltoall_mv2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7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8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9.xm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0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anore\Downloads\MV2_Broadcom_update_12-14_alltoall_mv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anore\Downloads\MV2_Broadcom_update_12-14_alltoall_mv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anore\Downloads\MV2_Broadcom_update_12-14_alltoall_mv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anore\Downloads\MV2_Broadcom_update_12-14_alltoall_mv2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buckeyemailosu-my.sharepoint.com/personal/pavuk_10_osu_edu/Documents/startup%20run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https://buckeyemailosu-my.sharepoint.com/personal/pavuk_10_osu_edu/Documents/startup%20run%202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CN" dirty="0"/>
              <a:t>Pt2pt Latency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IB lvl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Sheet1!$A$4:$A$25</c:f>
              <c:strCache>
                <c:ptCount val="22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  <c:pt idx="10">
                  <c:v>2K</c:v>
                </c:pt>
                <c:pt idx="11">
                  <c:v>4K</c:v>
                </c:pt>
                <c:pt idx="12">
                  <c:v>8K</c:v>
                </c:pt>
                <c:pt idx="13">
                  <c:v>16K</c:v>
                </c:pt>
                <c:pt idx="14">
                  <c:v>32K</c:v>
                </c:pt>
                <c:pt idx="15">
                  <c:v>64K</c:v>
                </c:pt>
                <c:pt idx="16">
                  <c:v>128K</c:v>
                </c:pt>
                <c:pt idx="17">
                  <c:v>256K</c:v>
                </c:pt>
                <c:pt idx="18">
                  <c:v>512K</c:v>
                </c:pt>
                <c:pt idx="19">
                  <c:v>1M</c:v>
                </c:pt>
                <c:pt idx="20">
                  <c:v>2M</c:v>
                </c:pt>
                <c:pt idx="21">
                  <c:v>4M</c:v>
                </c:pt>
              </c:strCache>
            </c:strRef>
          </c:cat>
          <c:val>
            <c:numRef>
              <c:f>Sheet1!$C$4:$C$25</c:f>
              <c:numCache>
                <c:formatCode>General</c:formatCode>
                <c:ptCount val="22"/>
                <c:pt idx="0">
                  <c:v>3.93</c:v>
                </c:pt>
                <c:pt idx="1">
                  <c:v>3.93</c:v>
                </c:pt>
                <c:pt idx="2">
                  <c:v>3.94</c:v>
                </c:pt>
                <c:pt idx="3">
                  <c:v>3.94</c:v>
                </c:pt>
                <c:pt idx="4">
                  <c:v>3.95</c:v>
                </c:pt>
                <c:pt idx="5">
                  <c:v>3.96</c:v>
                </c:pt>
                <c:pt idx="6">
                  <c:v>4.58</c:v>
                </c:pt>
                <c:pt idx="7">
                  <c:v>4.6399999999999997</c:v>
                </c:pt>
                <c:pt idx="8">
                  <c:v>4.68</c:v>
                </c:pt>
                <c:pt idx="9">
                  <c:v>4.79</c:v>
                </c:pt>
                <c:pt idx="10">
                  <c:v>5.03</c:v>
                </c:pt>
                <c:pt idx="11">
                  <c:v>5.49</c:v>
                </c:pt>
                <c:pt idx="12">
                  <c:v>5.91</c:v>
                </c:pt>
                <c:pt idx="13">
                  <c:v>6.58</c:v>
                </c:pt>
                <c:pt idx="14">
                  <c:v>8.31</c:v>
                </c:pt>
                <c:pt idx="15">
                  <c:v>12.54</c:v>
                </c:pt>
                <c:pt idx="16">
                  <c:v>16</c:v>
                </c:pt>
                <c:pt idx="17">
                  <c:v>27.07</c:v>
                </c:pt>
                <c:pt idx="18">
                  <c:v>48.55</c:v>
                </c:pt>
                <c:pt idx="19">
                  <c:v>91.69</c:v>
                </c:pt>
                <c:pt idx="20">
                  <c:v>177.49</c:v>
                </c:pt>
                <c:pt idx="21">
                  <c:v>348.53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7B-42A1-8A06-D9FEF2863A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b="0" dirty="0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b="0" dirty="0"/>
                  <a:t>Latency  (Microseconds)</a:t>
                </a:r>
              </a:p>
            </c:rich>
          </c:tx>
          <c:layout>
            <c:manualLayout>
              <c:xMode val="edge"/>
              <c:yMode val="edge"/>
              <c:x val="1.1096743934572528E-2"/>
              <c:y val="0.249069779192562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9977023269152644"/>
          <c:y val="0.1299400128324017"/>
          <c:w val="0.20662274699772026"/>
          <c:h val="0.12046324723801642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enable_coalesce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Sheet1!$A$2:$A$18</c:f>
              <c:strCache>
                <c:ptCount val="1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2.39</c:v>
                </c:pt>
                <c:pt idx="1">
                  <c:v>5.68</c:v>
                </c:pt>
                <c:pt idx="2">
                  <c:v>11.44</c:v>
                </c:pt>
                <c:pt idx="3">
                  <c:v>22.87</c:v>
                </c:pt>
                <c:pt idx="4">
                  <c:v>45.3</c:v>
                </c:pt>
                <c:pt idx="5">
                  <c:v>89.67</c:v>
                </c:pt>
                <c:pt idx="6">
                  <c:v>194.81</c:v>
                </c:pt>
                <c:pt idx="7">
                  <c:v>417.9</c:v>
                </c:pt>
                <c:pt idx="8">
                  <c:v>838.45</c:v>
                </c:pt>
                <c:pt idx="9">
                  <c:v>1463.67</c:v>
                </c:pt>
                <c:pt idx="10">
                  <c:v>1932.36</c:v>
                </c:pt>
                <c:pt idx="11">
                  <c:v>2788.94</c:v>
                </c:pt>
                <c:pt idx="12">
                  <c:v>3754.39</c:v>
                </c:pt>
                <c:pt idx="13">
                  <c:v>6848.41</c:v>
                </c:pt>
                <c:pt idx="14">
                  <c:v>10397.27</c:v>
                </c:pt>
                <c:pt idx="15">
                  <c:v>11397.59</c:v>
                </c:pt>
                <c:pt idx="16">
                  <c:v>11220.58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FA-4C8E-9111-A762E4B0C4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disable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Sheet1!$A$2:$A$18</c:f>
              <c:strCache>
                <c:ptCount val="1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0.89</c:v>
                </c:pt>
                <c:pt idx="1">
                  <c:v>1.83</c:v>
                </c:pt>
                <c:pt idx="2">
                  <c:v>3.67</c:v>
                </c:pt>
                <c:pt idx="3">
                  <c:v>7.28</c:v>
                </c:pt>
                <c:pt idx="4">
                  <c:v>14.58</c:v>
                </c:pt>
                <c:pt idx="5">
                  <c:v>28.56</c:v>
                </c:pt>
                <c:pt idx="6">
                  <c:v>58.16</c:v>
                </c:pt>
                <c:pt idx="7">
                  <c:v>256.86</c:v>
                </c:pt>
                <c:pt idx="8">
                  <c:v>510.89</c:v>
                </c:pt>
                <c:pt idx="9">
                  <c:v>1007.54</c:v>
                </c:pt>
                <c:pt idx="10">
                  <c:v>1959.91</c:v>
                </c:pt>
                <c:pt idx="11">
                  <c:v>3337.31</c:v>
                </c:pt>
                <c:pt idx="12">
                  <c:v>6097.56</c:v>
                </c:pt>
                <c:pt idx="13">
                  <c:v>7473.82</c:v>
                </c:pt>
                <c:pt idx="14">
                  <c:v>10403.42</c:v>
                </c:pt>
                <c:pt idx="15">
                  <c:v>11404.24</c:v>
                </c:pt>
                <c:pt idx="16">
                  <c:v>11753.98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DE0-4BC7-823B-5A18CE1594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zh-CN" dirty="0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zh-CN" dirty="0"/>
                  <a:t>Bandwidth</a:t>
                </a:r>
                <a:r>
                  <a:rPr lang="en-US" altLang="zh-CN" baseline="0" dirty="0"/>
                  <a:t> (MB/s)</a:t>
                </a:r>
                <a:endParaRPr lang="en-US" altLang="zh-CN" dirty="0"/>
              </a:p>
            </c:rich>
          </c:tx>
          <c:layout>
            <c:manualLayout>
              <c:xMode val="edge"/>
              <c:yMode val="edge"/>
              <c:x val="1.326733590411573E-2"/>
              <c:y val="0.242813670325502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9325867775784436"/>
          <c:y val="0.1299400128324017"/>
          <c:w val="0.27788773140447809"/>
          <c:h val="0.18952619258059003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enable_coalesce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Sheet1!$A$2:$A$18</c:f>
              <c:strCache>
                <c:ptCount val="1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3.47</c:v>
                </c:pt>
                <c:pt idx="1">
                  <c:v>8.11</c:v>
                </c:pt>
                <c:pt idx="2">
                  <c:v>16.41</c:v>
                </c:pt>
                <c:pt idx="3">
                  <c:v>33.590000000000003</c:v>
                </c:pt>
                <c:pt idx="4">
                  <c:v>69</c:v>
                </c:pt>
                <c:pt idx="5">
                  <c:v>146.1</c:v>
                </c:pt>
                <c:pt idx="6">
                  <c:v>296.13</c:v>
                </c:pt>
                <c:pt idx="7">
                  <c:v>691.97</c:v>
                </c:pt>
                <c:pt idx="8">
                  <c:v>1282.08</c:v>
                </c:pt>
                <c:pt idx="9">
                  <c:v>2015.23</c:v>
                </c:pt>
                <c:pt idx="10">
                  <c:v>3505.65</c:v>
                </c:pt>
                <c:pt idx="11">
                  <c:v>4391.0200000000004</c:v>
                </c:pt>
                <c:pt idx="12">
                  <c:v>2907.72</c:v>
                </c:pt>
                <c:pt idx="13">
                  <c:v>3834.49</c:v>
                </c:pt>
                <c:pt idx="14">
                  <c:v>14584.8</c:v>
                </c:pt>
                <c:pt idx="15">
                  <c:v>16955.509999999998</c:v>
                </c:pt>
                <c:pt idx="16">
                  <c:v>20231.37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0A-4261-AEA8-E4A0240AC0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disable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Sheet1!$A$2:$A$18</c:f>
              <c:strCache>
                <c:ptCount val="1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0.31</c:v>
                </c:pt>
                <c:pt idx="1">
                  <c:v>2.58</c:v>
                </c:pt>
                <c:pt idx="2">
                  <c:v>5.14</c:v>
                </c:pt>
                <c:pt idx="3">
                  <c:v>10.27</c:v>
                </c:pt>
                <c:pt idx="4">
                  <c:v>20.45</c:v>
                </c:pt>
                <c:pt idx="5">
                  <c:v>40.619999999999997</c:v>
                </c:pt>
                <c:pt idx="6">
                  <c:v>100.33</c:v>
                </c:pt>
                <c:pt idx="7">
                  <c:v>290.8</c:v>
                </c:pt>
                <c:pt idx="8">
                  <c:v>618.51</c:v>
                </c:pt>
                <c:pt idx="9">
                  <c:v>1180.49</c:v>
                </c:pt>
                <c:pt idx="10">
                  <c:v>2023.99</c:v>
                </c:pt>
                <c:pt idx="11">
                  <c:v>3652.98</c:v>
                </c:pt>
                <c:pt idx="12">
                  <c:v>7140.85</c:v>
                </c:pt>
                <c:pt idx="13">
                  <c:v>10527.43</c:v>
                </c:pt>
                <c:pt idx="14">
                  <c:v>14888.44</c:v>
                </c:pt>
                <c:pt idx="15">
                  <c:v>18809.14</c:v>
                </c:pt>
                <c:pt idx="16">
                  <c:v>21324.51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0A-4261-AEA8-E4A0240AC0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zh-CN" dirty="0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zh-CN" dirty="0"/>
                  <a:t>Bandwidth</a:t>
                </a:r>
                <a:r>
                  <a:rPr lang="en-US" altLang="zh-CN" baseline="0" dirty="0"/>
                  <a:t> (MB/s)</a:t>
                </a:r>
                <a:endParaRPr lang="en-US" altLang="zh-CN" dirty="0"/>
              </a:p>
            </c:rich>
          </c:tx>
          <c:layout>
            <c:manualLayout>
              <c:xMode val="edge"/>
              <c:yMode val="edge"/>
              <c:x val="1.326733590411573E-2"/>
              <c:y val="0.242813670325502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9325867775784436"/>
          <c:y val="0.1299400128324017"/>
          <c:w val="0.23618926094170112"/>
          <c:h val="0.18952619258059003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altLang="zh-CN" dirty="0"/>
              <a:t>Pt2pt</a:t>
            </a:r>
            <a:r>
              <a:rPr lang="en-US" altLang="zh-CN" baseline="0" dirty="0"/>
              <a:t> Message Rate – 1 PPN</a:t>
            </a:r>
            <a:endParaRPr lang="en-US" altLang="zh-CN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enable_coalesce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Sheet1!$A$2:$A$18</c:f>
              <c:strCache>
                <c:ptCount val="1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2532.40996</c:v>
                </c:pt>
                <c:pt idx="1">
                  <c:v>2985.2697499999999</c:v>
                </c:pt>
                <c:pt idx="2">
                  <c:v>2990.9243000000001</c:v>
                </c:pt>
                <c:pt idx="3">
                  <c:v>2964.8272099999999</c:v>
                </c:pt>
                <c:pt idx="4">
                  <c:v>2961.2295199999999</c:v>
                </c:pt>
                <c:pt idx="5">
                  <c:v>2920.9516400000002</c:v>
                </c:pt>
                <c:pt idx="6">
                  <c:v>3188.0695500000002</c:v>
                </c:pt>
                <c:pt idx="7">
                  <c:v>3622.1219299999998</c:v>
                </c:pt>
                <c:pt idx="8">
                  <c:v>3390.6208900000001</c:v>
                </c:pt>
                <c:pt idx="9">
                  <c:v>2959.9234299999998</c:v>
                </c:pt>
                <c:pt idx="10">
                  <c:v>1895.8645100000001</c:v>
                </c:pt>
                <c:pt idx="11">
                  <c:v>1250.80591</c:v>
                </c:pt>
                <c:pt idx="12">
                  <c:v>1010.9421</c:v>
                </c:pt>
                <c:pt idx="13">
                  <c:v>899.37165000000005</c:v>
                </c:pt>
                <c:pt idx="14">
                  <c:v>637.62905999999998</c:v>
                </c:pt>
                <c:pt idx="15">
                  <c:v>348.02537999999998</c:v>
                </c:pt>
                <c:pt idx="16">
                  <c:v>179.28685999999999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79-4C65-BC67-B916D8E257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disable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Sheet1!$A$2:$A$18</c:f>
              <c:strCache>
                <c:ptCount val="1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846.66600000000005</c:v>
                </c:pt>
                <c:pt idx="1">
                  <c:v>895.62076999999999</c:v>
                </c:pt>
                <c:pt idx="2">
                  <c:v>895.94958999999994</c:v>
                </c:pt>
                <c:pt idx="3">
                  <c:v>892.79094999999995</c:v>
                </c:pt>
                <c:pt idx="4">
                  <c:v>884.29125999999997</c:v>
                </c:pt>
                <c:pt idx="5">
                  <c:v>882.43082000000004</c:v>
                </c:pt>
                <c:pt idx="6">
                  <c:v>890.48086000000001</c:v>
                </c:pt>
                <c:pt idx="7">
                  <c:v>1935.3673799999999</c:v>
                </c:pt>
                <c:pt idx="8">
                  <c:v>1929.3858700000001</c:v>
                </c:pt>
                <c:pt idx="9">
                  <c:v>1909.7570900000001</c:v>
                </c:pt>
                <c:pt idx="10">
                  <c:v>1668.5445999999999</c:v>
                </c:pt>
                <c:pt idx="11">
                  <c:v>1664.1999800000001</c:v>
                </c:pt>
                <c:pt idx="12">
                  <c:v>1467.7426599999999</c:v>
                </c:pt>
                <c:pt idx="13">
                  <c:v>912.54913999999997</c:v>
                </c:pt>
                <c:pt idx="14">
                  <c:v>636.82732999999996</c:v>
                </c:pt>
                <c:pt idx="15">
                  <c:v>348.00281999999999</c:v>
                </c:pt>
                <c:pt idx="16">
                  <c:v>179.29883000000001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79-4C65-BC67-B916D8E257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zh-CN" dirty="0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zh-CN" dirty="0"/>
                  <a:t>Message Rate </a:t>
                </a:r>
                <a:r>
                  <a:rPr lang="en-US" altLang="zh-CN" baseline="0" dirty="0"/>
                  <a:t> (x1000 Messages/s)</a:t>
                </a:r>
                <a:endParaRPr lang="en-US" altLang="zh-CN" dirty="0"/>
              </a:p>
            </c:rich>
          </c:tx>
          <c:layout>
            <c:manualLayout>
              <c:xMode val="edge"/>
              <c:yMode val="edge"/>
              <c:x val="1.326733590411573E-2"/>
              <c:y val="0.242813670325502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2710833629008287"/>
          <c:y val="0.14254160695587981"/>
          <c:w val="0.23618926094170112"/>
          <c:h val="0.18952619258059003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altLang="zh-CN" dirty="0" err="1"/>
              <a:t>osu_alltoall</a:t>
            </a:r>
            <a:r>
              <a:rPr lang="en-US" altLang="zh-CN" dirty="0"/>
              <a:t> – 2 x</a:t>
            </a:r>
            <a:r>
              <a:rPr lang="en-US" altLang="zh-CN" baseline="0" dirty="0"/>
              <a:t> 128 procs</a:t>
            </a:r>
            <a:endParaRPr lang="en-US" altLang="zh-CN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7243823089148762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Disable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Sheet1!$A$3:$A$13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</c:strCache>
            </c:strRef>
          </c:cat>
          <c:val>
            <c:numRef>
              <c:f>Sheet1!$B$3:$B$13</c:f>
              <c:numCache>
                <c:formatCode>General</c:formatCode>
                <c:ptCount val="11"/>
                <c:pt idx="0">
                  <c:v>207.71</c:v>
                </c:pt>
                <c:pt idx="1">
                  <c:v>178.85</c:v>
                </c:pt>
                <c:pt idx="2">
                  <c:v>213.09</c:v>
                </c:pt>
                <c:pt idx="3">
                  <c:v>194.07</c:v>
                </c:pt>
                <c:pt idx="4">
                  <c:v>208.12</c:v>
                </c:pt>
                <c:pt idx="5">
                  <c:v>196.44</c:v>
                </c:pt>
                <c:pt idx="6">
                  <c:v>350.44</c:v>
                </c:pt>
                <c:pt idx="7">
                  <c:v>720.13</c:v>
                </c:pt>
                <c:pt idx="8">
                  <c:v>1545.93</c:v>
                </c:pt>
                <c:pt idx="9">
                  <c:v>2727.03</c:v>
                </c:pt>
                <c:pt idx="10">
                  <c:v>4448.28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56-42F1-8479-60FBAC9E18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Enable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Sheet1!$A$3:$A$13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</c:strCache>
            </c:strRef>
          </c:cat>
          <c:val>
            <c:numRef>
              <c:f>Sheet1!$C$3:$C$13</c:f>
              <c:numCache>
                <c:formatCode>General</c:formatCode>
                <c:ptCount val="11"/>
                <c:pt idx="0">
                  <c:v>199.79</c:v>
                </c:pt>
                <c:pt idx="1">
                  <c:v>169.77</c:v>
                </c:pt>
                <c:pt idx="2">
                  <c:v>178.75</c:v>
                </c:pt>
                <c:pt idx="3">
                  <c:v>174.3</c:v>
                </c:pt>
                <c:pt idx="4">
                  <c:v>211.43</c:v>
                </c:pt>
                <c:pt idx="5">
                  <c:v>197.94</c:v>
                </c:pt>
                <c:pt idx="6">
                  <c:v>358.32</c:v>
                </c:pt>
                <c:pt idx="7">
                  <c:v>700.02</c:v>
                </c:pt>
                <c:pt idx="8">
                  <c:v>1575.03</c:v>
                </c:pt>
                <c:pt idx="9">
                  <c:v>2681.13</c:v>
                </c:pt>
                <c:pt idx="10">
                  <c:v>4416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56-42F1-8479-60FBAC9E18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orientation val="minMax"/>
          <c:max val="50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zh-CN" dirty="0"/>
                  <a:t>Latency</a:t>
                </a:r>
                <a:r>
                  <a:rPr lang="en-US" altLang="zh-CN" baseline="0" dirty="0"/>
                  <a:t> (us)</a:t>
                </a:r>
                <a:endParaRPr lang="en-US" altLang="zh-CN" dirty="0"/>
              </a:p>
            </c:rich>
          </c:tx>
          <c:layout>
            <c:manualLayout>
              <c:xMode val="edge"/>
              <c:yMode val="edge"/>
              <c:x val="1.326733590411573E-2"/>
              <c:y val="0.242813670325502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9325867775784436"/>
          <c:y val="0.1299400128324017"/>
          <c:w val="0.15696182144725315"/>
          <c:h val="0.19378295049385585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altLang="zh-CN" dirty="0" err="1"/>
              <a:t>osu_alltoall</a:t>
            </a:r>
            <a:r>
              <a:rPr lang="en-US" altLang="zh-CN" dirty="0"/>
              <a:t> – 2 x</a:t>
            </a:r>
            <a:r>
              <a:rPr lang="en-US" altLang="zh-CN" baseline="0" dirty="0"/>
              <a:t> 128 procs</a:t>
            </a:r>
            <a:endParaRPr lang="en-US" altLang="zh-CN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Disable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Sheet1!$A$3:$A$13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</c:strCache>
            </c:strRef>
          </c:cat>
          <c:val>
            <c:numRef>
              <c:f>Sheet1!$B$3:$B$13</c:f>
              <c:numCache>
                <c:formatCode>General</c:formatCode>
                <c:ptCount val="11"/>
                <c:pt idx="0">
                  <c:v>207.71</c:v>
                </c:pt>
                <c:pt idx="1">
                  <c:v>178.85</c:v>
                </c:pt>
                <c:pt idx="2">
                  <c:v>213.09</c:v>
                </c:pt>
                <c:pt idx="3">
                  <c:v>194.07</c:v>
                </c:pt>
                <c:pt idx="4">
                  <c:v>208.12</c:v>
                </c:pt>
                <c:pt idx="5">
                  <c:v>196.44</c:v>
                </c:pt>
                <c:pt idx="6">
                  <c:v>350.44</c:v>
                </c:pt>
                <c:pt idx="7">
                  <c:v>720.13</c:v>
                </c:pt>
                <c:pt idx="8">
                  <c:v>1545.93</c:v>
                </c:pt>
                <c:pt idx="9">
                  <c:v>2727.03</c:v>
                </c:pt>
                <c:pt idx="10">
                  <c:v>4448.28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CD-464B-ACBD-E2CA7C321F3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Enable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Sheet1!$A$3:$A$13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</c:strCache>
            </c:strRef>
          </c:cat>
          <c:val>
            <c:numRef>
              <c:f>Sheet1!$C$3:$C$13</c:f>
              <c:numCache>
                <c:formatCode>General</c:formatCode>
                <c:ptCount val="11"/>
                <c:pt idx="0">
                  <c:v>199.79</c:v>
                </c:pt>
                <c:pt idx="1">
                  <c:v>169.77</c:v>
                </c:pt>
                <c:pt idx="2">
                  <c:v>178.75</c:v>
                </c:pt>
                <c:pt idx="3">
                  <c:v>174.3</c:v>
                </c:pt>
                <c:pt idx="4">
                  <c:v>211.43</c:v>
                </c:pt>
                <c:pt idx="5">
                  <c:v>197.94</c:v>
                </c:pt>
                <c:pt idx="6">
                  <c:v>358.32</c:v>
                </c:pt>
                <c:pt idx="7">
                  <c:v>700.02</c:v>
                </c:pt>
                <c:pt idx="8">
                  <c:v>1575.03</c:v>
                </c:pt>
                <c:pt idx="9">
                  <c:v>2681.13</c:v>
                </c:pt>
                <c:pt idx="10">
                  <c:v>4416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CD-464B-ACBD-E2CA7C321F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zh-CN" dirty="0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logBase val="10"/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zh-CN" dirty="0"/>
                  <a:t>Latency</a:t>
                </a:r>
                <a:r>
                  <a:rPr lang="en-US" altLang="zh-CN" baseline="0" dirty="0"/>
                  <a:t> (us)</a:t>
                </a:r>
                <a:endParaRPr lang="en-US" altLang="zh-CN" dirty="0"/>
              </a:p>
            </c:rich>
          </c:tx>
          <c:layout>
            <c:manualLayout>
              <c:xMode val="edge"/>
              <c:yMode val="edge"/>
              <c:x val="1.326733590411573E-2"/>
              <c:y val="0.242813670325502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9325867775784436"/>
          <c:y val="0.1299400128324017"/>
          <c:w val="0.15696182144725315"/>
          <c:h val="0.19378295049385585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CN" dirty="0" err="1"/>
              <a:t>osu_latency Small Messages</a:t>
            </a:r>
            <a:endParaRPr lang="en-US" altLang="zh-CN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638287401574804"/>
          <c:y val="0.12137885358353701"/>
          <c:w val="0.82689379350678993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2.3.x-broadcom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Sheet1!$A$2:$A$15</c:f>
              <c:strCache>
                <c:ptCount val="14"/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1K</c:v>
                </c:pt>
                <c:pt idx="12">
                  <c:v>2K</c:v>
                </c:pt>
                <c:pt idx="13">
                  <c:v>4K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4.24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4.01</c:v>
                </c:pt>
                <c:pt idx="7">
                  <c:v>4.09</c:v>
                </c:pt>
                <c:pt idx="8">
                  <c:v>4.8600000000000003</c:v>
                </c:pt>
                <c:pt idx="9">
                  <c:v>4.97</c:v>
                </c:pt>
                <c:pt idx="10">
                  <c:v>5</c:v>
                </c:pt>
                <c:pt idx="11">
                  <c:v>5.16</c:v>
                </c:pt>
                <c:pt idx="12">
                  <c:v>5.41</c:v>
                </c:pt>
                <c:pt idx="13">
                  <c:v>6.09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50-44B9-B69B-DC7E5078E122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OpenMPI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Sheet1!$A$2:$A$15</c:f>
              <c:strCache>
                <c:ptCount val="14"/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1K</c:v>
                </c:pt>
                <c:pt idx="12">
                  <c:v>2K</c:v>
                </c:pt>
                <c:pt idx="13">
                  <c:v>4K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4.58</c:v>
                </c:pt>
                <c:pt idx="1">
                  <c:v>4.57</c:v>
                </c:pt>
                <c:pt idx="2">
                  <c:v>4.5599999999999996</c:v>
                </c:pt>
                <c:pt idx="3">
                  <c:v>4.5599999999999996</c:v>
                </c:pt>
                <c:pt idx="4">
                  <c:v>4.5599999999999996</c:v>
                </c:pt>
                <c:pt idx="5">
                  <c:v>4.5599999999999996</c:v>
                </c:pt>
                <c:pt idx="6">
                  <c:v>4.58</c:v>
                </c:pt>
                <c:pt idx="7">
                  <c:v>4.5999999999999996</c:v>
                </c:pt>
                <c:pt idx="8">
                  <c:v>5.3</c:v>
                </c:pt>
                <c:pt idx="9">
                  <c:v>5.34</c:v>
                </c:pt>
                <c:pt idx="10">
                  <c:v>5.52</c:v>
                </c:pt>
                <c:pt idx="11">
                  <c:v>5.54</c:v>
                </c:pt>
                <c:pt idx="12">
                  <c:v>5.82</c:v>
                </c:pt>
                <c:pt idx="13">
                  <c:v>6.49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50-44B9-B69B-DC7E5078E122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2.3.7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Sheet1!$A$2:$A$15</c:f>
              <c:strCache>
                <c:ptCount val="14"/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1K</c:v>
                </c:pt>
                <c:pt idx="12">
                  <c:v>2K</c:v>
                </c:pt>
                <c:pt idx="13">
                  <c:v>4K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4.59</c:v>
                </c:pt>
                <c:pt idx="1">
                  <c:v>4.67</c:v>
                </c:pt>
                <c:pt idx="2">
                  <c:v>4.68</c:v>
                </c:pt>
                <c:pt idx="3">
                  <c:v>4.67</c:v>
                </c:pt>
                <c:pt idx="4">
                  <c:v>4.68</c:v>
                </c:pt>
                <c:pt idx="5">
                  <c:v>4.68</c:v>
                </c:pt>
                <c:pt idx="6">
                  <c:v>4.6900000000000004</c:v>
                </c:pt>
                <c:pt idx="7">
                  <c:v>4.78</c:v>
                </c:pt>
                <c:pt idx="8">
                  <c:v>5.34</c:v>
                </c:pt>
                <c:pt idx="9">
                  <c:v>5.38</c:v>
                </c:pt>
                <c:pt idx="10">
                  <c:v>5.41</c:v>
                </c:pt>
                <c:pt idx="11">
                  <c:v>5.43</c:v>
                </c:pt>
                <c:pt idx="12">
                  <c:v>5.69</c:v>
                </c:pt>
                <c:pt idx="13">
                  <c:v>6.38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850-44B9-B69B-DC7E5078E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b="0" dirty="0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 b="0" dirty="0"/>
                  <a:t>Latency  (Microseconds)</a:t>
                </a:r>
              </a:p>
            </c:rich>
          </c:tx>
          <c:layout>
            <c:manualLayout>
              <c:xMode val="edge"/>
              <c:yMode val="edge"/>
              <c:x val="1.1096743934572528E-2"/>
              <c:y val="0.249069779192562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53164481354491511"/>
          <c:y val="0.43024047669716969"/>
          <c:w val="0.41464710926096832"/>
          <c:h val="0.34044674595855701"/>
        </c:manualLayout>
      </c:layout>
      <c:overlay val="0"/>
      <c:spPr>
        <a:noFill/>
      </c:spPr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CN" dirty="0" err="1"/>
              <a:t>osu_bw Large Messages</a:t>
            </a:r>
            <a:endParaRPr lang="en-US" altLang="zh-CN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120276735981569"/>
          <c:y val="0.12137885358353701"/>
          <c:w val="0.69508152191699235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MVAPICH2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Sheet1!$A$15:$A$25</c:f>
              <c:strCache>
                <c:ptCount val="11"/>
                <c:pt idx="0">
                  <c:v>4K</c:v>
                </c:pt>
                <c:pt idx="1">
                  <c:v>8K</c:v>
                </c:pt>
                <c:pt idx="2">
                  <c:v>16K</c:v>
                </c:pt>
                <c:pt idx="3">
                  <c:v>32K</c:v>
                </c:pt>
                <c:pt idx="4">
                  <c:v>64K</c:v>
                </c:pt>
                <c:pt idx="5">
                  <c:v>128K</c:v>
                </c:pt>
                <c:pt idx="6">
                  <c:v>256K</c:v>
                </c:pt>
                <c:pt idx="7">
                  <c:v>512K</c:v>
                </c:pt>
                <c:pt idx="8">
                  <c:v>1M</c:v>
                </c:pt>
                <c:pt idx="9">
                  <c:v>2M</c:v>
                </c:pt>
                <c:pt idx="10">
                  <c:v>4M</c:v>
                </c:pt>
              </c:strCache>
            </c:strRef>
          </c:cat>
          <c:val>
            <c:numRef>
              <c:f>Sheet1!$C$15:$C$25</c:f>
              <c:numCache>
                <c:formatCode>General</c:formatCode>
                <c:ptCount val="11"/>
                <c:pt idx="0">
                  <c:v>4367.47</c:v>
                </c:pt>
                <c:pt idx="1">
                  <c:v>7371.36</c:v>
                </c:pt>
                <c:pt idx="2">
                  <c:v>10454.120000000001</c:v>
                </c:pt>
                <c:pt idx="3">
                  <c:v>11408.68</c:v>
                </c:pt>
                <c:pt idx="4">
                  <c:v>11755.95</c:v>
                </c:pt>
                <c:pt idx="5">
                  <c:v>11368.5</c:v>
                </c:pt>
                <c:pt idx="6">
                  <c:v>11965.44</c:v>
                </c:pt>
                <c:pt idx="7">
                  <c:v>11894.5</c:v>
                </c:pt>
                <c:pt idx="8">
                  <c:v>12046.86</c:v>
                </c:pt>
                <c:pt idx="9">
                  <c:v>12127.68</c:v>
                </c:pt>
                <c:pt idx="10">
                  <c:v>12160.85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2D-45A2-AC0F-036E90E42A8A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OpenMPI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Sheet1!$A$15:$A$25</c:f>
              <c:strCache>
                <c:ptCount val="11"/>
                <c:pt idx="0">
                  <c:v>4K</c:v>
                </c:pt>
                <c:pt idx="1">
                  <c:v>8K</c:v>
                </c:pt>
                <c:pt idx="2">
                  <c:v>16K</c:v>
                </c:pt>
                <c:pt idx="3">
                  <c:v>32K</c:v>
                </c:pt>
                <c:pt idx="4">
                  <c:v>64K</c:v>
                </c:pt>
                <c:pt idx="5">
                  <c:v>128K</c:v>
                </c:pt>
                <c:pt idx="6">
                  <c:v>256K</c:v>
                </c:pt>
                <c:pt idx="7">
                  <c:v>512K</c:v>
                </c:pt>
                <c:pt idx="8">
                  <c:v>1M</c:v>
                </c:pt>
                <c:pt idx="9">
                  <c:v>2M</c:v>
                </c:pt>
                <c:pt idx="10">
                  <c:v>4M</c:v>
                </c:pt>
              </c:strCache>
            </c:strRef>
          </c:cat>
          <c:val>
            <c:numRef>
              <c:f>Sheet1!$D$15:$D$25</c:f>
              <c:numCache>
                <c:formatCode>General</c:formatCode>
                <c:ptCount val="11"/>
                <c:pt idx="0">
                  <c:v>4742.28</c:v>
                </c:pt>
                <c:pt idx="1">
                  <c:v>8347.06</c:v>
                </c:pt>
                <c:pt idx="2">
                  <c:v>9237.67</c:v>
                </c:pt>
                <c:pt idx="3">
                  <c:v>9825.7999999999993</c:v>
                </c:pt>
                <c:pt idx="4">
                  <c:v>10668.35</c:v>
                </c:pt>
                <c:pt idx="5">
                  <c:v>11180.53</c:v>
                </c:pt>
                <c:pt idx="6">
                  <c:v>11670.99</c:v>
                </c:pt>
                <c:pt idx="7">
                  <c:v>11995.33</c:v>
                </c:pt>
                <c:pt idx="8">
                  <c:v>12080.18</c:v>
                </c:pt>
                <c:pt idx="9">
                  <c:v>12125.44</c:v>
                </c:pt>
                <c:pt idx="10">
                  <c:v>12165.04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2D-45A2-AC0F-036E90E42A8A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MV2-Before Opt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Sheet1!$A$15:$A$25</c:f>
              <c:strCache>
                <c:ptCount val="11"/>
                <c:pt idx="0">
                  <c:v>4K</c:v>
                </c:pt>
                <c:pt idx="1">
                  <c:v>8K</c:v>
                </c:pt>
                <c:pt idx="2">
                  <c:v>16K</c:v>
                </c:pt>
                <c:pt idx="3">
                  <c:v>32K</c:v>
                </c:pt>
                <c:pt idx="4">
                  <c:v>64K</c:v>
                </c:pt>
                <c:pt idx="5">
                  <c:v>128K</c:v>
                </c:pt>
                <c:pt idx="6">
                  <c:v>256K</c:v>
                </c:pt>
                <c:pt idx="7">
                  <c:v>512K</c:v>
                </c:pt>
                <c:pt idx="8">
                  <c:v>1M</c:v>
                </c:pt>
                <c:pt idx="9">
                  <c:v>2M</c:v>
                </c:pt>
                <c:pt idx="10">
                  <c:v>4M</c:v>
                </c:pt>
              </c:strCache>
            </c:strRef>
          </c:cat>
          <c:val>
            <c:numRef>
              <c:f>Sheet1!$E$15:$E$25</c:f>
              <c:numCache>
                <c:formatCode>General</c:formatCode>
                <c:ptCount val="11"/>
                <c:pt idx="0">
                  <c:v>3093.64</c:v>
                </c:pt>
                <c:pt idx="1">
                  <c:v>5799.42</c:v>
                </c:pt>
                <c:pt idx="2">
                  <c:v>9233.77</c:v>
                </c:pt>
                <c:pt idx="3">
                  <c:v>10100</c:v>
                </c:pt>
                <c:pt idx="4">
                  <c:v>11710.95</c:v>
                </c:pt>
                <c:pt idx="5">
                  <c:v>10748.74</c:v>
                </c:pt>
                <c:pt idx="6">
                  <c:v>11681.59</c:v>
                </c:pt>
                <c:pt idx="7">
                  <c:v>11904.01</c:v>
                </c:pt>
                <c:pt idx="8">
                  <c:v>12009.06</c:v>
                </c:pt>
                <c:pt idx="9">
                  <c:v>12107.18</c:v>
                </c:pt>
                <c:pt idx="10">
                  <c:v>12153.35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2D-45A2-AC0F-036E90E42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b="0" dirty="0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altLang="zh-CN" sz="1100" b="0" i="0" baseline="0">
                    <a:effectLst/>
                  </a:rPr>
                  <a:t>Bandwidth  (MB/s) </a:t>
                </a:r>
              </a:p>
            </c:rich>
          </c:tx>
          <c:layout>
            <c:manualLayout>
              <c:xMode val="edge"/>
              <c:yMode val="edge"/>
              <c:x val="1.1096743934572528E-2"/>
              <c:y val="0.249069779192562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Alltoall - 64 Nodes, 128 PPN</a:t>
            </a:r>
          </a:p>
        </c:rich>
      </c:tx>
      <c:layout>
        <c:manualLayout>
          <c:xMode val="edge"/>
          <c:yMode val="edge"/>
          <c:x val="0.2442694663167104"/>
          <c:y val="2.145922746781115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2.3.x-broadcom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Sheet1!$A$3:$A$16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</c:strCache>
            </c:strRef>
          </c:cat>
          <c:val>
            <c:numRef>
              <c:f>Sheet1!$C$3:$C$16</c:f>
              <c:numCache>
                <c:formatCode>General</c:formatCode>
                <c:ptCount val="14"/>
                <c:pt idx="0">
                  <c:v>1555.42</c:v>
                </c:pt>
                <c:pt idx="1">
                  <c:v>2248.85</c:v>
                </c:pt>
                <c:pt idx="2">
                  <c:v>3241.65</c:v>
                </c:pt>
                <c:pt idx="3">
                  <c:v>5163.3599999999997</c:v>
                </c:pt>
                <c:pt idx="4">
                  <c:v>8962.4599999999991</c:v>
                </c:pt>
                <c:pt idx="5">
                  <c:v>16360.41</c:v>
                </c:pt>
                <c:pt idx="6">
                  <c:v>26946.9</c:v>
                </c:pt>
                <c:pt idx="7">
                  <c:v>49477.46</c:v>
                </c:pt>
                <c:pt idx="8">
                  <c:v>98077.23</c:v>
                </c:pt>
                <c:pt idx="9">
                  <c:v>202925.21</c:v>
                </c:pt>
                <c:pt idx="10">
                  <c:v>425950.05</c:v>
                </c:pt>
                <c:pt idx="11">
                  <c:v>684618.21</c:v>
                </c:pt>
                <c:pt idx="12">
                  <c:v>1027703.99</c:v>
                </c:pt>
                <c:pt idx="13">
                  <c:v>1610891.28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80-44A0-A275-74BB99B298CC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OpenMPI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Sheet1!$A$3:$A$16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</c:strCache>
            </c:strRef>
          </c:cat>
          <c:val>
            <c:numRef>
              <c:f>Sheet1!$D$3:$D$16</c:f>
              <c:numCache>
                <c:formatCode>General</c:formatCode>
                <c:ptCount val="14"/>
                <c:pt idx="0">
                  <c:v>3504.75</c:v>
                </c:pt>
                <c:pt idx="1">
                  <c:v>2284.36</c:v>
                </c:pt>
                <c:pt idx="2">
                  <c:v>2606.9499999999998</c:v>
                </c:pt>
                <c:pt idx="3">
                  <c:v>4618.75</c:v>
                </c:pt>
                <c:pt idx="4">
                  <c:v>9258.06</c:v>
                </c:pt>
                <c:pt idx="5">
                  <c:v>18558.759999999998</c:v>
                </c:pt>
                <c:pt idx="6">
                  <c:v>31072.16</c:v>
                </c:pt>
                <c:pt idx="7">
                  <c:v>59384.39</c:v>
                </c:pt>
                <c:pt idx="8">
                  <c:v>135511.81</c:v>
                </c:pt>
                <c:pt idx="9">
                  <c:v>235995.6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80-44A0-A275-74BB99B298CC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2.3.7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Sheet1!$A$3:$A$16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</c:strCache>
            </c:strRef>
          </c:cat>
          <c:val>
            <c:numRef>
              <c:f>Sheet1!$E$3:$E$16</c:f>
              <c:numCache>
                <c:formatCode>General</c:formatCode>
                <c:ptCount val="14"/>
                <c:pt idx="0">
                  <c:v>3500.64</c:v>
                </c:pt>
                <c:pt idx="1">
                  <c:v>3727.92</c:v>
                </c:pt>
                <c:pt idx="2">
                  <c:v>4499.51</c:v>
                </c:pt>
                <c:pt idx="3">
                  <c:v>6436.78</c:v>
                </c:pt>
                <c:pt idx="4">
                  <c:v>9780.34</c:v>
                </c:pt>
                <c:pt idx="5">
                  <c:v>17068.96</c:v>
                </c:pt>
                <c:pt idx="6">
                  <c:v>27608.38</c:v>
                </c:pt>
                <c:pt idx="7">
                  <c:v>49726.94</c:v>
                </c:pt>
                <c:pt idx="8">
                  <c:v>100334.18</c:v>
                </c:pt>
                <c:pt idx="9">
                  <c:v>204962.47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80-44A0-A275-74BB99B29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logBase val="10"/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Latency  (Microseconds)</a:t>
                </a:r>
              </a:p>
            </c:rich>
          </c:tx>
          <c:layout>
            <c:manualLayout>
              <c:xMode val="edge"/>
              <c:yMode val="edge"/>
              <c:x val="2.3477380288093918E-3"/>
              <c:y val="0.306294143489574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58472213611093893"/>
          <c:y val="0.47925326394286549"/>
          <c:w val="0.39534413513271471"/>
          <c:h val="0.28563977786038547"/>
        </c:manualLayout>
      </c:layout>
      <c:overlay val="0"/>
      <c:spPr>
        <a:noFill/>
      </c:spPr>
    </c:legend>
    <c:plotVisOnly val="1"/>
    <c:dispBlanksAs val="gap"/>
    <c:showDLblsOverMax val="0"/>
  </c:chart>
  <c:txPr>
    <a:bodyPr/>
    <a:lstStyle/>
    <a:p>
      <a:pPr>
        <a:defRPr sz="900" baseline="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Allreduce - 64 Nodes, 128 PPN</a:t>
            </a:r>
          </a:p>
        </c:rich>
      </c:tx>
      <c:layout>
        <c:manualLayout>
          <c:xMode val="edge"/>
          <c:yMode val="edge"/>
          <c:x val="0.2442694663167104"/>
          <c:y val="2.145922746781115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MVAPICH2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Sheet1!$A$3:$A$21</c:f>
              <c:strCache>
                <c:ptCount val="1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</c:strCache>
            </c:strRef>
          </c:cat>
          <c:val>
            <c:numRef>
              <c:f>Sheet1!$C$3:$C$21</c:f>
              <c:numCache>
                <c:formatCode>General</c:formatCode>
                <c:ptCount val="19"/>
                <c:pt idx="0">
                  <c:v>47.66</c:v>
                </c:pt>
                <c:pt idx="1">
                  <c:v>35</c:v>
                </c:pt>
                <c:pt idx="2">
                  <c:v>41.2</c:v>
                </c:pt>
                <c:pt idx="3">
                  <c:v>47.66</c:v>
                </c:pt>
                <c:pt idx="4">
                  <c:v>44.86</c:v>
                </c:pt>
                <c:pt idx="5">
                  <c:v>38.479999999999997</c:v>
                </c:pt>
                <c:pt idx="6">
                  <c:v>40.25</c:v>
                </c:pt>
                <c:pt idx="7">
                  <c:v>45.64</c:v>
                </c:pt>
                <c:pt idx="8">
                  <c:v>77.599999999999994</c:v>
                </c:pt>
                <c:pt idx="9">
                  <c:v>49.31</c:v>
                </c:pt>
                <c:pt idx="10">
                  <c:v>84.42</c:v>
                </c:pt>
                <c:pt idx="11">
                  <c:v>117.12</c:v>
                </c:pt>
                <c:pt idx="12">
                  <c:v>159.72</c:v>
                </c:pt>
                <c:pt idx="13">
                  <c:v>254.89</c:v>
                </c:pt>
                <c:pt idx="14">
                  <c:v>1026.3800000000001</c:v>
                </c:pt>
                <c:pt idx="15">
                  <c:v>913.43</c:v>
                </c:pt>
                <c:pt idx="16">
                  <c:v>1089.4100000000001</c:v>
                </c:pt>
                <c:pt idx="17">
                  <c:v>1831.16</c:v>
                </c:pt>
                <c:pt idx="18">
                  <c:v>2709.33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46-44C5-A207-3595A3993EDD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OpenMPI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Sheet1!$A$3:$A$21</c:f>
              <c:strCache>
                <c:ptCount val="1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</c:strCache>
            </c:strRef>
          </c:cat>
          <c:val>
            <c:numRef>
              <c:f>Sheet1!$D$3:$D$21</c:f>
              <c:numCache>
                <c:formatCode>General</c:formatCode>
                <c:ptCount val="19"/>
                <c:pt idx="0">
                  <c:v>3022.15</c:v>
                </c:pt>
                <c:pt idx="1">
                  <c:v>136.99</c:v>
                </c:pt>
                <c:pt idx="2">
                  <c:v>140.53</c:v>
                </c:pt>
                <c:pt idx="3">
                  <c:v>148.44</c:v>
                </c:pt>
                <c:pt idx="4">
                  <c:v>156.03</c:v>
                </c:pt>
                <c:pt idx="5">
                  <c:v>175.73</c:v>
                </c:pt>
                <c:pt idx="6">
                  <c:v>194.21</c:v>
                </c:pt>
                <c:pt idx="7">
                  <c:v>209.25</c:v>
                </c:pt>
                <c:pt idx="8">
                  <c:v>167.29</c:v>
                </c:pt>
                <c:pt idx="9">
                  <c:v>591.02</c:v>
                </c:pt>
                <c:pt idx="10">
                  <c:v>868.37</c:v>
                </c:pt>
                <c:pt idx="11">
                  <c:v>1638.34</c:v>
                </c:pt>
                <c:pt idx="12">
                  <c:v>1858.81</c:v>
                </c:pt>
                <c:pt idx="13">
                  <c:v>637.91</c:v>
                </c:pt>
                <c:pt idx="14">
                  <c:v>722.92</c:v>
                </c:pt>
                <c:pt idx="15">
                  <c:v>777.33</c:v>
                </c:pt>
                <c:pt idx="16">
                  <c:v>1084.25</c:v>
                </c:pt>
                <c:pt idx="17">
                  <c:v>1740.88</c:v>
                </c:pt>
                <c:pt idx="18">
                  <c:v>3357.61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46-44C5-A207-3595A3993EDD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MV2-Before Opt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Sheet1!$A$3:$A$21</c:f>
              <c:strCache>
                <c:ptCount val="1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</c:strCache>
            </c:strRef>
          </c:cat>
          <c:val>
            <c:numRef>
              <c:f>Sheet1!$E$3:$E$21</c:f>
              <c:numCache>
                <c:formatCode>General</c:formatCode>
                <c:ptCount val="19"/>
                <c:pt idx="0">
                  <c:v>57.1</c:v>
                </c:pt>
                <c:pt idx="1">
                  <c:v>95.64</c:v>
                </c:pt>
                <c:pt idx="2">
                  <c:v>67.510000000000005</c:v>
                </c:pt>
                <c:pt idx="3">
                  <c:v>86.28</c:v>
                </c:pt>
                <c:pt idx="4">
                  <c:v>80.319999999999993</c:v>
                </c:pt>
                <c:pt idx="5">
                  <c:v>75.61</c:v>
                </c:pt>
                <c:pt idx="6">
                  <c:v>77.900000000000006</c:v>
                </c:pt>
                <c:pt idx="7">
                  <c:v>78.739999999999995</c:v>
                </c:pt>
                <c:pt idx="8">
                  <c:v>83.36</c:v>
                </c:pt>
                <c:pt idx="9">
                  <c:v>88.81</c:v>
                </c:pt>
                <c:pt idx="10">
                  <c:v>158.68</c:v>
                </c:pt>
                <c:pt idx="11">
                  <c:v>1452.4</c:v>
                </c:pt>
                <c:pt idx="12">
                  <c:v>221.3</c:v>
                </c:pt>
                <c:pt idx="13">
                  <c:v>324.83</c:v>
                </c:pt>
                <c:pt idx="14">
                  <c:v>1008.77</c:v>
                </c:pt>
                <c:pt idx="15">
                  <c:v>1141.83</c:v>
                </c:pt>
                <c:pt idx="16">
                  <c:v>1291.6300000000001</c:v>
                </c:pt>
                <c:pt idx="17">
                  <c:v>2124.56</c:v>
                </c:pt>
                <c:pt idx="18">
                  <c:v>2891.21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46-44C5-A207-3595A3993E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logBase val="10"/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Latency  (Microseconds)</a:t>
                </a:r>
              </a:p>
            </c:rich>
          </c:tx>
          <c:layout>
            <c:manualLayout>
              <c:xMode val="edge"/>
              <c:yMode val="edge"/>
              <c:x val="2.3477380288093918E-3"/>
              <c:y val="0.306294143489574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900" baseline="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Scatter - 64 Nodes, 128 PPN</a:t>
            </a:r>
          </a:p>
        </c:rich>
      </c:tx>
      <c:layout>
        <c:manualLayout>
          <c:xMode val="edge"/>
          <c:yMode val="edge"/>
          <c:x val="0.2442694663167104"/>
          <c:y val="2.145922746781115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620173720627426"/>
          <c:y val="0.12137885358353701"/>
          <c:w val="0.75728081495751276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MVAPICH2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Sheet1!$A$3:$A$19</c:f>
              <c:strCache>
                <c:ptCount val="1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</c:strCache>
            </c:strRef>
          </c:cat>
          <c:val>
            <c:numRef>
              <c:f>Sheet1!$C$3:$C$19</c:f>
              <c:numCache>
                <c:formatCode>General</c:formatCode>
                <c:ptCount val="17"/>
                <c:pt idx="0">
                  <c:v>33.18</c:v>
                </c:pt>
                <c:pt idx="1">
                  <c:v>30.84</c:v>
                </c:pt>
                <c:pt idx="2">
                  <c:v>31.06</c:v>
                </c:pt>
                <c:pt idx="3">
                  <c:v>34.97</c:v>
                </c:pt>
                <c:pt idx="4">
                  <c:v>27.38</c:v>
                </c:pt>
                <c:pt idx="5">
                  <c:v>33.28</c:v>
                </c:pt>
                <c:pt idx="6">
                  <c:v>43.43</c:v>
                </c:pt>
                <c:pt idx="7">
                  <c:v>64.12</c:v>
                </c:pt>
                <c:pt idx="8">
                  <c:v>268.27</c:v>
                </c:pt>
                <c:pt idx="9">
                  <c:v>248.75</c:v>
                </c:pt>
                <c:pt idx="10">
                  <c:v>629.03</c:v>
                </c:pt>
                <c:pt idx="11">
                  <c:v>1324.04</c:v>
                </c:pt>
                <c:pt idx="12">
                  <c:v>2704.52</c:v>
                </c:pt>
                <c:pt idx="13">
                  <c:v>5479.73</c:v>
                </c:pt>
                <c:pt idx="14">
                  <c:v>11038.12</c:v>
                </c:pt>
                <c:pt idx="15">
                  <c:v>22357.200000000001</c:v>
                </c:pt>
                <c:pt idx="16">
                  <c:v>44729.919999999998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CF-495A-876E-D8C9366FBD45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OpenMPI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Sheet1!$A$3:$A$19</c:f>
              <c:strCache>
                <c:ptCount val="1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</c:strCache>
            </c:strRef>
          </c:cat>
          <c:val>
            <c:numRef>
              <c:f>Sheet1!$D$3:$D$19</c:f>
              <c:numCache>
                <c:formatCode>General</c:formatCode>
                <c:ptCount val="1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CF-495A-876E-D8C9366FBD45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MV2-Before Opt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Sheet1!$A$3:$A$19</c:f>
              <c:strCache>
                <c:ptCount val="1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</c:strCache>
            </c:strRef>
          </c:cat>
          <c:val>
            <c:numRef>
              <c:f>Sheet1!$E$3:$E$19</c:f>
              <c:numCache>
                <c:formatCode>General</c:formatCode>
                <c:ptCount val="17"/>
                <c:pt idx="0">
                  <c:v>35.69</c:v>
                </c:pt>
                <c:pt idx="1">
                  <c:v>44.77</c:v>
                </c:pt>
                <c:pt idx="2">
                  <c:v>45.71</c:v>
                </c:pt>
                <c:pt idx="3">
                  <c:v>55.39</c:v>
                </c:pt>
                <c:pt idx="4">
                  <c:v>39.83</c:v>
                </c:pt>
                <c:pt idx="5">
                  <c:v>65.52</c:v>
                </c:pt>
                <c:pt idx="6">
                  <c:v>87.06</c:v>
                </c:pt>
                <c:pt idx="7">
                  <c:v>131.87</c:v>
                </c:pt>
                <c:pt idx="8">
                  <c:v>723.28</c:v>
                </c:pt>
                <c:pt idx="9">
                  <c:v>389.54</c:v>
                </c:pt>
                <c:pt idx="10">
                  <c:v>3363.53</c:v>
                </c:pt>
                <c:pt idx="11">
                  <c:v>1320.86</c:v>
                </c:pt>
                <c:pt idx="12">
                  <c:v>2702.89</c:v>
                </c:pt>
                <c:pt idx="13">
                  <c:v>5476.9</c:v>
                </c:pt>
                <c:pt idx="14">
                  <c:v>11010.75</c:v>
                </c:pt>
                <c:pt idx="15">
                  <c:v>22605.01</c:v>
                </c:pt>
                <c:pt idx="16">
                  <c:v>44871.22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CF-495A-876E-D8C9366FBD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logBase val="10"/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Latency  (Microseconds)</a:t>
                </a:r>
              </a:p>
            </c:rich>
          </c:tx>
          <c:layout>
            <c:manualLayout>
              <c:xMode val="edge"/>
              <c:yMode val="edge"/>
              <c:x val="2.3477380288093918E-3"/>
              <c:y val="0.306294143489574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900" baseline="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CN" dirty="0"/>
              <a:t>Pt2pt Latency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IB level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Sheet1!$A$4:$A$15</c:f>
              <c:strCache>
                <c:ptCount val="12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  <c:pt idx="10">
                  <c:v>2K</c:v>
                </c:pt>
                <c:pt idx="11">
                  <c:v>4K</c:v>
                </c:pt>
              </c:strCache>
            </c:strRef>
          </c:cat>
          <c:val>
            <c:numRef>
              <c:f>Sheet1!$C$4:$C$15</c:f>
              <c:numCache>
                <c:formatCode>General</c:formatCode>
                <c:ptCount val="12"/>
                <c:pt idx="0">
                  <c:v>3.82</c:v>
                </c:pt>
                <c:pt idx="1">
                  <c:v>3.72</c:v>
                </c:pt>
                <c:pt idx="2">
                  <c:v>3.82</c:v>
                </c:pt>
                <c:pt idx="3">
                  <c:v>3.81</c:v>
                </c:pt>
                <c:pt idx="4">
                  <c:v>3.72</c:v>
                </c:pt>
                <c:pt idx="5">
                  <c:v>3.74</c:v>
                </c:pt>
                <c:pt idx="6">
                  <c:v>4.38</c:v>
                </c:pt>
                <c:pt idx="7">
                  <c:v>4.4000000000000004</c:v>
                </c:pt>
                <c:pt idx="8">
                  <c:v>4.4800000000000004</c:v>
                </c:pt>
                <c:pt idx="9">
                  <c:v>4.57</c:v>
                </c:pt>
                <c:pt idx="10">
                  <c:v>4.74</c:v>
                </c:pt>
                <c:pt idx="11">
                  <c:v>5.25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AA-4E5D-A616-6DB4FFB10F6F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MVAPICH2</c:v>
                </c:pt>
              </c:strCache>
            </c:strRef>
          </c:tx>
          <c:cat>
            <c:strRef>
              <c:f>Sheet1!$A$4:$A$15</c:f>
              <c:strCache>
                <c:ptCount val="12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  <c:pt idx="10">
                  <c:v>2K</c:v>
                </c:pt>
                <c:pt idx="11">
                  <c:v>4K</c:v>
                </c:pt>
              </c:strCache>
            </c:strRef>
          </c:cat>
          <c:val>
            <c:numRef>
              <c:f>Sheet1!$D$4:$D$15</c:f>
              <c:numCache>
                <c:formatCode>General</c:formatCode>
                <c:ptCount val="12"/>
                <c:pt idx="0">
                  <c:v>5.34</c:v>
                </c:pt>
                <c:pt idx="1">
                  <c:v>5.42</c:v>
                </c:pt>
                <c:pt idx="2">
                  <c:v>5.33</c:v>
                </c:pt>
                <c:pt idx="3">
                  <c:v>5.38</c:v>
                </c:pt>
                <c:pt idx="4">
                  <c:v>5.47</c:v>
                </c:pt>
                <c:pt idx="5">
                  <c:v>5.38</c:v>
                </c:pt>
                <c:pt idx="6">
                  <c:v>5.47</c:v>
                </c:pt>
                <c:pt idx="7">
                  <c:v>5.48</c:v>
                </c:pt>
                <c:pt idx="8">
                  <c:v>5.68</c:v>
                </c:pt>
                <c:pt idx="9">
                  <c:v>5.78</c:v>
                </c:pt>
                <c:pt idx="10">
                  <c:v>6.08</c:v>
                </c:pt>
                <c:pt idx="11">
                  <c:v>7.67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AA-4E5D-A616-6DB4FFB10F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b="0" dirty="0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b="0" dirty="0"/>
                  <a:t>Latency  (Microseconds)</a:t>
                </a:r>
              </a:p>
            </c:rich>
          </c:tx>
          <c:layout>
            <c:manualLayout>
              <c:xMode val="edge"/>
              <c:yMode val="edge"/>
              <c:x val="1.1096743934572528E-2"/>
              <c:y val="0.249069779192562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9977023269152644"/>
          <c:y val="0.1299400128324017"/>
          <c:w val="0.20662274699772026"/>
          <c:h val="0.12046324723801642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CN" dirty="0" err="1"/>
              <a:t>osu_latency Small Messages</a:t>
            </a:r>
            <a:endParaRPr lang="en-US" altLang="zh-CN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638287401574804"/>
          <c:y val="0.12137885358353701"/>
          <c:w val="0.82689379350678993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MV2GDR Opt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Sheet1!$A$2:$A$15</c:f>
              <c:strCache>
                <c:ptCount val="14"/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1K</c:v>
                </c:pt>
                <c:pt idx="12">
                  <c:v>2K</c:v>
                </c:pt>
                <c:pt idx="13">
                  <c:v>4K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4.24</c:v>
                </c:pt>
                <c:pt idx="1">
                  <c:v>5.51</c:v>
                </c:pt>
                <c:pt idx="2">
                  <c:v>6.33</c:v>
                </c:pt>
                <c:pt idx="3">
                  <c:v>6.33</c:v>
                </c:pt>
                <c:pt idx="4">
                  <c:v>6.5</c:v>
                </c:pt>
                <c:pt idx="5">
                  <c:v>5.61</c:v>
                </c:pt>
                <c:pt idx="6">
                  <c:v>7.06</c:v>
                </c:pt>
                <c:pt idx="7">
                  <c:v>6.93</c:v>
                </c:pt>
                <c:pt idx="8">
                  <c:v>6.96</c:v>
                </c:pt>
                <c:pt idx="9">
                  <c:v>7</c:v>
                </c:pt>
                <c:pt idx="10">
                  <c:v>7.16</c:v>
                </c:pt>
                <c:pt idx="11">
                  <c:v>7.3</c:v>
                </c:pt>
                <c:pt idx="12">
                  <c:v>7.57</c:v>
                </c:pt>
                <c:pt idx="13">
                  <c:v>8.23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9C-4DDF-B936-0678B8C67B66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OpenMPI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Sheet1!$A$2:$A$15</c:f>
              <c:strCache>
                <c:ptCount val="14"/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1K</c:v>
                </c:pt>
                <c:pt idx="12">
                  <c:v>2K</c:v>
                </c:pt>
                <c:pt idx="13">
                  <c:v>4K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16.52</c:v>
                </c:pt>
                <c:pt idx="1">
                  <c:v>16.52</c:v>
                </c:pt>
                <c:pt idx="2">
                  <c:v>16.53</c:v>
                </c:pt>
                <c:pt idx="3">
                  <c:v>16.5</c:v>
                </c:pt>
                <c:pt idx="4">
                  <c:v>16.52</c:v>
                </c:pt>
                <c:pt idx="5">
                  <c:v>16.559999999999999</c:v>
                </c:pt>
                <c:pt idx="6">
                  <c:v>16.52</c:v>
                </c:pt>
                <c:pt idx="7">
                  <c:v>16.64</c:v>
                </c:pt>
                <c:pt idx="8">
                  <c:v>16.63</c:v>
                </c:pt>
                <c:pt idx="9">
                  <c:v>17.59</c:v>
                </c:pt>
                <c:pt idx="10">
                  <c:v>17.920000000000002</c:v>
                </c:pt>
                <c:pt idx="11">
                  <c:v>18.07</c:v>
                </c:pt>
                <c:pt idx="12">
                  <c:v>18.71</c:v>
                </c:pt>
                <c:pt idx="13">
                  <c:v>20.45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9C-4DDF-B936-0678B8C67B66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MV2GDR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Sheet1!$A$2:$A$15</c:f>
              <c:strCache>
                <c:ptCount val="14"/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1K</c:v>
                </c:pt>
                <c:pt idx="12">
                  <c:v>2K</c:v>
                </c:pt>
                <c:pt idx="13">
                  <c:v>4K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4.26</c:v>
                </c:pt>
                <c:pt idx="1">
                  <c:v>5.55</c:v>
                </c:pt>
                <c:pt idx="2">
                  <c:v>6.37</c:v>
                </c:pt>
                <c:pt idx="3">
                  <c:v>6.37</c:v>
                </c:pt>
                <c:pt idx="4">
                  <c:v>6.47</c:v>
                </c:pt>
                <c:pt idx="5">
                  <c:v>5.62</c:v>
                </c:pt>
                <c:pt idx="6">
                  <c:v>14.58</c:v>
                </c:pt>
                <c:pt idx="7">
                  <c:v>14.58</c:v>
                </c:pt>
                <c:pt idx="8">
                  <c:v>15.23</c:v>
                </c:pt>
                <c:pt idx="9">
                  <c:v>15.58</c:v>
                </c:pt>
                <c:pt idx="10">
                  <c:v>15.6</c:v>
                </c:pt>
                <c:pt idx="11">
                  <c:v>15.7</c:v>
                </c:pt>
                <c:pt idx="12">
                  <c:v>16.05</c:v>
                </c:pt>
                <c:pt idx="13">
                  <c:v>17.04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9C-4DDF-B936-0678B8C67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b="0" dirty="0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 b="0" dirty="0"/>
                  <a:t>Latency  (Microseconds)</a:t>
                </a:r>
              </a:p>
            </c:rich>
          </c:tx>
          <c:layout>
            <c:manualLayout>
              <c:xMode val="edge"/>
              <c:yMode val="edge"/>
              <c:x val="1.1096743934572528E-2"/>
              <c:y val="0.249069779192562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CN" dirty="0" err="1"/>
              <a:t>osu_bw Large Messages</a:t>
            </a:r>
            <a:endParaRPr lang="en-US" altLang="zh-CN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120276735981569"/>
          <c:y val="0.12137885358353701"/>
          <c:w val="0.69508152191699235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MV2GDR Opt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Sheet1!$A$15:$A$25</c:f>
              <c:strCache>
                <c:ptCount val="11"/>
                <c:pt idx="0">
                  <c:v>4K</c:v>
                </c:pt>
                <c:pt idx="1">
                  <c:v>8K</c:v>
                </c:pt>
                <c:pt idx="2">
                  <c:v>16K</c:v>
                </c:pt>
                <c:pt idx="3">
                  <c:v>32K</c:v>
                </c:pt>
                <c:pt idx="4">
                  <c:v>64K</c:v>
                </c:pt>
                <c:pt idx="5">
                  <c:v>128K</c:v>
                </c:pt>
                <c:pt idx="6">
                  <c:v>256K</c:v>
                </c:pt>
                <c:pt idx="7">
                  <c:v>512K</c:v>
                </c:pt>
                <c:pt idx="8">
                  <c:v>1M</c:v>
                </c:pt>
                <c:pt idx="9">
                  <c:v>2M</c:v>
                </c:pt>
                <c:pt idx="10">
                  <c:v>4M</c:v>
                </c:pt>
              </c:strCache>
            </c:strRef>
          </c:cat>
          <c:val>
            <c:numRef>
              <c:f>Sheet1!$C$15:$C$25</c:f>
              <c:numCache>
                <c:formatCode>General</c:formatCode>
                <c:ptCount val="11"/>
                <c:pt idx="0">
                  <c:v>2204.89</c:v>
                </c:pt>
                <c:pt idx="1">
                  <c:v>3955.86</c:v>
                </c:pt>
                <c:pt idx="2">
                  <c:v>6602.19</c:v>
                </c:pt>
                <c:pt idx="3">
                  <c:v>4457.22</c:v>
                </c:pt>
                <c:pt idx="4">
                  <c:v>7581.04</c:v>
                </c:pt>
                <c:pt idx="5">
                  <c:v>10044.5</c:v>
                </c:pt>
                <c:pt idx="6">
                  <c:v>11413.31</c:v>
                </c:pt>
                <c:pt idx="7">
                  <c:v>11525.14</c:v>
                </c:pt>
                <c:pt idx="8">
                  <c:v>11722.41</c:v>
                </c:pt>
                <c:pt idx="9">
                  <c:v>11671.18</c:v>
                </c:pt>
                <c:pt idx="10">
                  <c:v>10861.15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A4-4546-9385-92A1FE7A1495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OpenMPI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Sheet1!$A$15:$A$25</c:f>
              <c:strCache>
                <c:ptCount val="11"/>
                <c:pt idx="0">
                  <c:v>4K</c:v>
                </c:pt>
                <c:pt idx="1">
                  <c:v>8K</c:v>
                </c:pt>
                <c:pt idx="2">
                  <c:v>16K</c:v>
                </c:pt>
                <c:pt idx="3">
                  <c:v>32K</c:v>
                </c:pt>
                <c:pt idx="4">
                  <c:v>64K</c:v>
                </c:pt>
                <c:pt idx="5">
                  <c:v>128K</c:v>
                </c:pt>
                <c:pt idx="6">
                  <c:v>256K</c:v>
                </c:pt>
                <c:pt idx="7">
                  <c:v>512K</c:v>
                </c:pt>
                <c:pt idx="8">
                  <c:v>1M</c:v>
                </c:pt>
                <c:pt idx="9">
                  <c:v>2M</c:v>
                </c:pt>
                <c:pt idx="10">
                  <c:v>4M</c:v>
                </c:pt>
              </c:strCache>
            </c:strRef>
          </c:cat>
          <c:val>
            <c:numRef>
              <c:f>Sheet1!$D$15:$D$25</c:f>
              <c:numCache>
                <c:formatCode>General</c:formatCode>
                <c:ptCount val="11"/>
                <c:pt idx="0">
                  <c:v>1848.94</c:v>
                </c:pt>
                <c:pt idx="1">
                  <c:v>2396.94</c:v>
                </c:pt>
                <c:pt idx="2">
                  <c:v>2750.45</c:v>
                </c:pt>
                <c:pt idx="3">
                  <c:v>2015.52</c:v>
                </c:pt>
                <c:pt idx="4">
                  <c:v>2493.17</c:v>
                </c:pt>
                <c:pt idx="5">
                  <c:v>3107.08</c:v>
                </c:pt>
                <c:pt idx="6">
                  <c:v>3520.41</c:v>
                </c:pt>
                <c:pt idx="7">
                  <c:v>3777.63</c:v>
                </c:pt>
                <c:pt idx="8">
                  <c:v>3889.35</c:v>
                </c:pt>
                <c:pt idx="9">
                  <c:v>3921.38</c:v>
                </c:pt>
                <c:pt idx="10">
                  <c:v>3986.15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A4-4546-9385-92A1FE7A1495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MV2GDR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Sheet1!$A$15:$A$25</c:f>
              <c:strCache>
                <c:ptCount val="11"/>
                <c:pt idx="0">
                  <c:v>4K</c:v>
                </c:pt>
                <c:pt idx="1">
                  <c:v>8K</c:v>
                </c:pt>
                <c:pt idx="2">
                  <c:v>16K</c:v>
                </c:pt>
                <c:pt idx="3">
                  <c:v>32K</c:v>
                </c:pt>
                <c:pt idx="4">
                  <c:v>64K</c:v>
                </c:pt>
                <c:pt idx="5">
                  <c:v>128K</c:v>
                </c:pt>
                <c:pt idx="6">
                  <c:v>256K</c:v>
                </c:pt>
                <c:pt idx="7">
                  <c:v>512K</c:v>
                </c:pt>
                <c:pt idx="8">
                  <c:v>1M</c:v>
                </c:pt>
                <c:pt idx="9">
                  <c:v>2M</c:v>
                </c:pt>
                <c:pt idx="10">
                  <c:v>4M</c:v>
                </c:pt>
              </c:strCache>
            </c:strRef>
          </c:cat>
          <c:val>
            <c:numRef>
              <c:f>Sheet1!$E$15:$E$25</c:f>
              <c:numCache>
                <c:formatCode>General</c:formatCode>
                <c:ptCount val="11"/>
                <c:pt idx="0">
                  <c:v>360.93</c:v>
                </c:pt>
                <c:pt idx="1">
                  <c:v>683.64</c:v>
                </c:pt>
                <c:pt idx="2">
                  <c:v>1848.42</c:v>
                </c:pt>
                <c:pt idx="3">
                  <c:v>3548.89</c:v>
                </c:pt>
                <c:pt idx="4">
                  <c:v>6078.74</c:v>
                </c:pt>
                <c:pt idx="5">
                  <c:v>9639.5499999999993</c:v>
                </c:pt>
                <c:pt idx="6">
                  <c:v>11155.39</c:v>
                </c:pt>
                <c:pt idx="7">
                  <c:v>11336.59</c:v>
                </c:pt>
                <c:pt idx="8">
                  <c:v>11418.56</c:v>
                </c:pt>
                <c:pt idx="9">
                  <c:v>10885.61</c:v>
                </c:pt>
                <c:pt idx="10">
                  <c:v>11155.95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A4-4546-9385-92A1FE7A14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b="0" dirty="0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altLang="zh-CN" sz="1100" b="0" i="0" baseline="0">
                    <a:effectLst/>
                  </a:rPr>
                  <a:t>Bandwidth  (MB/s) </a:t>
                </a:r>
              </a:p>
            </c:rich>
          </c:tx>
          <c:layout>
            <c:manualLayout>
              <c:xMode val="edge"/>
              <c:yMode val="edge"/>
              <c:x val="1.1096743934572528E-2"/>
              <c:y val="0.249069779192562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Alltoall - 2 Nodes, 4 PPN</a:t>
            </a:r>
          </a:p>
        </c:rich>
      </c:tx>
      <c:layout>
        <c:manualLayout>
          <c:xMode val="edge"/>
          <c:yMode val="edge"/>
          <c:x val="0.2442694663167104"/>
          <c:y val="2.145922746781115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MV2GDR Opt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Sheet1!$A$3:$A$23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Sheet1!$C$3:$C$23</c:f>
              <c:numCache>
                <c:formatCode>General</c:formatCode>
                <c:ptCount val="21"/>
                <c:pt idx="0">
                  <c:v>8.99</c:v>
                </c:pt>
                <c:pt idx="1">
                  <c:v>8.76</c:v>
                </c:pt>
                <c:pt idx="2">
                  <c:v>12.43</c:v>
                </c:pt>
                <c:pt idx="3">
                  <c:v>12.47</c:v>
                </c:pt>
                <c:pt idx="4">
                  <c:v>13.26</c:v>
                </c:pt>
                <c:pt idx="5">
                  <c:v>13.74</c:v>
                </c:pt>
                <c:pt idx="6">
                  <c:v>14.35</c:v>
                </c:pt>
                <c:pt idx="7">
                  <c:v>29.21</c:v>
                </c:pt>
                <c:pt idx="8">
                  <c:v>30.22</c:v>
                </c:pt>
                <c:pt idx="9">
                  <c:v>33.83</c:v>
                </c:pt>
                <c:pt idx="10">
                  <c:v>34.47</c:v>
                </c:pt>
                <c:pt idx="11">
                  <c:v>22.55</c:v>
                </c:pt>
                <c:pt idx="12">
                  <c:v>32.979999999999997</c:v>
                </c:pt>
                <c:pt idx="13">
                  <c:v>64.180000000000007</c:v>
                </c:pt>
                <c:pt idx="14">
                  <c:v>113.25</c:v>
                </c:pt>
                <c:pt idx="15">
                  <c:v>219.73</c:v>
                </c:pt>
                <c:pt idx="16">
                  <c:v>208.33</c:v>
                </c:pt>
                <c:pt idx="17">
                  <c:v>364.58</c:v>
                </c:pt>
                <c:pt idx="18">
                  <c:v>688.42</c:v>
                </c:pt>
                <c:pt idx="19">
                  <c:v>1035.76</c:v>
                </c:pt>
                <c:pt idx="20">
                  <c:v>2071.04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FD-4DAD-8BF5-0C94467A66E8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OpenMPI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Sheet1!$A$3:$A$23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Sheet1!$D$3:$D$23</c:f>
              <c:numCache>
                <c:formatCode>General</c:formatCode>
                <c:ptCount val="21"/>
                <c:pt idx="0">
                  <c:v>55.46</c:v>
                </c:pt>
                <c:pt idx="1">
                  <c:v>60.27</c:v>
                </c:pt>
                <c:pt idx="2">
                  <c:v>60.25</c:v>
                </c:pt>
                <c:pt idx="3">
                  <c:v>60.35</c:v>
                </c:pt>
                <c:pt idx="4">
                  <c:v>55.41</c:v>
                </c:pt>
                <c:pt idx="5">
                  <c:v>55.31</c:v>
                </c:pt>
                <c:pt idx="6">
                  <c:v>55.54</c:v>
                </c:pt>
                <c:pt idx="7">
                  <c:v>56.46</c:v>
                </c:pt>
                <c:pt idx="8">
                  <c:v>66.069999999999993</c:v>
                </c:pt>
                <c:pt idx="9">
                  <c:v>71.22</c:v>
                </c:pt>
                <c:pt idx="10">
                  <c:v>70.22</c:v>
                </c:pt>
                <c:pt idx="11">
                  <c:v>82.8</c:v>
                </c:pt>
                <c:pt idx="12">
                  <c:v>132.84</c:v>
                </c:pt>
                <c:pt idx="13">
                  <c:v>213.23</c:v>
                </c:pt>
                <c:pt idx="14">
                  <c:v>305.39</c:v>
                </c:pt>
                <c:pt idx="15">
                  <c:v>297.41000000000003</c:v>
                </c:pt>
                <c:pt idx="16">
                  <c:v>443.1</c:v>
                </c:pt>
                <c:pt idx="17">
                  <c:v>727.73</c:v>
                </c:pt>
                <c:pt idx="18">
                  <c:v>1277.2</c:v>
                </c:pt>
                <c:pt idx="19">
                  <c:v>2811.39</c:v>
                </c:pt>
                <c:pt idx="20">
                  <c:v>3974.75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FD-4DAD-8BF5-0C94467A66E8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MV2GDR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Sheet1!$A$3:$A$23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Sheet1!$E$3:$E$23</c:f>
              <c:numCache>
                <c:formatCode>General</c:formatCode>
                <c:ptCount val="21"/>
                <c:pt idx="0">
                  <c:v>8.0500000000000007</c:v>
                </c:pt>
                <c:pt idx="1">
                  <c:v>7.92</c:v>
                </c:pt>
                <c:pt idx="2">
                  <c:v>11.59</c:v>
                </c:pt>
                <c:pt idx="3">
                  <c:v>11.64</c:v>
                </c:pt>
                <c:pt idx="4">
                  <c:v>11.99</c:v>
                </c:pt>
                <c:pt idx="5">
                  <c:v>12.2</c:v>
                </c:pt>
                <c:pt idx="6">
                  <c:v>12.5</c:v>
                </c:pt>
                <c:pt idx="7">
                  <c:v>27.93</c:v>
                </c:pt>
                <c:pt idx="8">
                  <c:v>28.98</c:v>
                </c:pt>
                <c:pt idx="9">
                  <c:v>29.94</c:v>
                </c:pt>
                <c:pt idx="10">
                  <c:v>32.76</c:v>
                </c:pt>
                <c:pt idx="11">
                  <c:v>23.72</c:v>
                </c:pt>
                <c:pt idx="12">
                  <c:v>36.47</c:v>
                </c:pt>
                <c:pt idx="13">
                  <c:v>75.41</c:v>
                </c:pt>
                <c:pt idx="14">
                  <c:v>124.38</c:v>
                </c:pt>
                <c:pt idx="15">
                  <c:v>325.52</c:v>
                </c:pt>
                <c:pt idx="16">
                  <c:v>319.72000000000003</c:v>
                </c:pt>
                <c:pt idx="17">
                  <c:v>530.42999999999995</c:v>
                </c:pt>
                <c:pt idx="18">
                  <c:v>965.95</c:v>
                </c:pt>
                <c:pt idx="19">
                  <c:v>1517.09</c:v>
                </c:pt>
                <c:pt idx="20">
                  <c:v>2563.14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FD-4DAD-8BF5-0C94467A66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logBase val="10"/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Latency  (Microseconds)</a:t>
                </a:r>
              </a:p>
            </c:rich>
          </c:tx>
          <c:layout>
            <c:manualLayout>
              <c:xMode val="edge"/>
              <c:yMode val="edge"/>
              <c:x val="2.3477380288093918E-3"/>
              <c:y val="0.306294143489574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9280781424599153"/>
          <c:y val="0.16942425466047514"/>
          <c:w val="0.39534413513271471"/>
          <c:h val="0.28563977786038547"/>
        </c:manualLayout>
      </c:layout>
      <c:overlay val="0"/>
      <c:spPr>
        <a:noFill/>
      </c:spPr>
    </c:legend>
    <c:plotVisOnly val="1"/>
    <c:dispBlanksAs val="gap"/>
    <c:showDLblsOverMax val="0"/>
  </c:chart>
  <c:txPr>
    <a:bodyPr/>
    <a:lstStyle/>
    <a:p>
      <a:pPr>
        <a:defRPr sz="900" baseline="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Bcast - 2 Nodes, 4 PPN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67019554342883125"/>
        </c:manualLayout>
      </c:layout>
      <c:lineChart>
        <c:grouping val="standard"/>
        <c:varyColors val="0"/>
        <c:ser>
          <c:idx val="2"/>
          <c:order val="0"/>
          <c:tx>
            <c:strRef>
              <c:f>Sheet1!$E$1</c:f>
              <c:strCache>
                <c:ptCount val="1"/>
                <c:pt idx="0">
                  <c:v>MVAPICH2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Sheet1!$D$3:$D$23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Sheet1!$E$3:$E$23</c:f>
              <c:numCache>
                <c:formatCode>General</c:formatCode>
                <c:ptCount val="21"/>
                <c:pt idx="0">
                  <c:v>4.97</c:v>
                </c:pt>
                <c:pt idx="1">
                  <c:v>5.83</c:v>
                </c:pt>
                <c:pt idx="2">
                  <c:v>5.78</c:v>
                </c:pt>
                <c:pt idx="3">
                  <c:v>5.77</c:v>
                </c:pt>
                <c:pt idx="4">
                  <c:v>5.86</c:v>
                </c:pt>
                <c:pt idx="5">
                  <c:v>9.27</c:v>
                </c:pt>
                <c:pt idx="6">
                  <c:v>9.2200000000000006</c:v>
                </c:pt>
                <c:pt idx="7">
                  <c:v>9.5299999999999994</c:v>
                </c:pt>
                <c:pt idx="8">
                  <c:v>9.61</c:v>
                </c:pt>
                <c:pt idx="9">
                  <c:v>9.76</c:v>
                </c:pt>
                <c:pt idx="10">
                  <c:v>10.27</c:v>
                </c:pt>
                <c:pt idx="11">
                  <c:v>10.95</c:v>
                </c:pt>
                <c:pt idx="12">
                  <c:v>12.29</c:v>
                </c:pt>
                <c:pt idx="13">
                  <c:v>14.48</c:v>
                </c:pt>
                <c:pt idx="14">
                  <c:v>18.89</c:v>
                </c:pt>
                <c:pt idx="15">
                  <c:v>27.2</c:v>
                </c:pt>
                <c:pt idx="16">
                  <c:v>68.03</c:v>
                </c:pt>
                <c:pt idx="17">
                  <c:v>110.69</c:v>
                </c:pt>
                <c:pt idx="18">
                  <c:v>199.92</c:v>
                </c:pt>
                <c:pt idx="19">
                  <c:v>298.04000000000002</c:v>
                </c:pt>
                <c:pt idx="20">
                  <c:v>590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0AA1-47F8-ABA4-68B4341F1BD6}"/>
            </c:ext>
          </c:extLst>
        </c:ser>
        <c:ser>
          <c:idx val="0"/>
          <c:order val="1"/>
          <c:tx>
            <c:strRef>
              <c:f>Sheet1!$F$1</c:f>
              <c:strCache>
                <c:ptCount val="1"/>
                <c:pt idx="0">
                  <c:v>OpenMPI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Sheet1!$D$3:$D$23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Sheet1!$F$3:$F$23</c:f>
              <c:numCache>
                <c:formatCode>General</c:formatCode>
                <c:ptCount val="21"/>
                <c:pt idx="0">
                  <c:v>22.2</c:v>
                </c:pt>
                <c:pt idx="1">
                  <c:v>23.49</c:v>
                </c:pt>
                <c:pt idx="2">
                  <c:v>23.41</c:v>
                </c:pt>
                <c:pt idx="3">
                  <c:v>23.18</c:v>
                </c:pt>
                <c:pt idx="4">
                  <c:v>20.91</c:v>
                </c:pt>
                <c:pt idx="5">
                  <c:v>20.89</c:v>
                </c:pt>
                <c:pt idx="6">
                  <c:v>22.28</c:v>
                </c:pt>
                <c:pt idx="7">
                  <c:v>22.41</c:v>
                </c:pt>
                <c:pt idx="8">
                  <c:v>26.12</c:v>
                </c:pt>
                <c:pt idx="9">
                  <c:v>34.53</c:v>
                </c:pt>
                <c:pt idx="10">
                  <c:v>29.22</c:v>
                </c:pt>
                <c:pt idx="11">
                  <c:v>37.01</c:v>
                </c:pt>
                <c:pt idx="12">
                  <c:v>47.6</c:v>
                </c:pt>
                <c:pt idx="13">
                  <c:v>94.22</c:v>
                </c:pt>
                <c:pt idx="14">
                  <c:v>78.84</c:v>
                </c:pt>
                <c:pt idx="15">
                  <c:v>105.45</c:v>
                </c:pt>
                <c:pt idx="16">
                  <c:v>126.4</c:v>
                </c:pt>
                <c:pt idx="17">
                  <c:v>150.44999999999999</c:v>
                </c:pt>
                <c:pt idx="18">
                  <c:v>217.49</c:v>
                </c:pt>
                <c:pt idx="19">
                  <c:v>342.17</c:v>
                </c:pt>
                <c:pt idx="20">
                  <c:v>561.91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A1-47F8-ABA4-68B4341F1BD6}"/>
            </c:ext>
          </c:extLst>
        </c:ser>
        <c:ser>
          <c:idx val="1"/>
          <c:order val="2"/>
          <c:tx>
            <c:strRef>
              <c:f>Sheet1!$G$1</c:f>
              <c:strCache>
                <c:ptCount val="1"/>
                <c:pt idx="0">
                  <c:v>MV2-Before Opt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Sheet1!$D$3:$D$23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Sheet1!$G$3:$G$23</c:f>
              <c:numCache>
                <c:formatCode>General</c:formatCode>
                <c:ptCount val="21"/>
                <c:pt idx="0">
                  <c:v>5</c:v>
                </c:pt>
                <c:pt idx="1">
                  <c:v>5.8</c:v>
                </c:pt>
                <c:pt idx="2">
                  <c:v>5.81</c:v>
                </c:pt>
                <c:pt idx="3">
                  <c:v>5.81</c:v>
                </c:pt>
                <c:pt idx="4">
                  <c:v>5.56</c:v>
                </c:pt>
                <c:pt idx="5">
                  <c:v>9.08</c:v>
                </c:pt>
                <c:pt idx="6">
                  <c:v>9.1300000000000008</c:v>
                </c:pt>
                <c:pt idx="7">
                  <c:v>9.43</c:v>
                </c:pt>
                <c:pt idx="8">
                  <c:v>9.52</c:v>
                </c:pt>
                <c:pt idx="9">
                  <c:v>9.75</c:v>
                </c:pt>
                <c:pt idx="10">
                  <c:v>10.07</c:v>
                </c:pt>
                <c:pt idx="11">
                  <c:v>10.81</c:v>
                </c:pt>
                <c:pt idx="12">
                  <c:v>12.38</c:v>
                </c:pt>
                <c:pt idx="13">
                  <c:v>14.99</c:v>
                </c:pt>
                <c:pt idx="14">
                  <c:v>19.25</c:v>
                </c:pt>
                <c:pt idx="15">
                  <c:v>28.03</c:v>
                </c:pt>
                <c:pt idx="16">
                  <c:v>71.23</c:v>
                </c:pt>
                <c:pt idx="17">
                  <c:v>116.82</c:v>
                </c:pt>
                <c:pt idx="18">
                  <c:v>209.57</c:v>
                </c:pt>
                <c:pt idx="19">
                  <c:v>305.8</c:v>
                </c:pt>
                <c:pt idx="20">
                  <c:v>550.89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AA1-47F8-ABA4-68B4341F1B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logBase val="10"/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Latency  (Microseconds)</a:t>
                </a:r>
              </a:p>
            </c:rich>
          </c:tx>
          <c:layout>
            <c:manualLayout>
              <c:xMode val="edge"/>
              <c:yMode val="edge"/>
              <c:x val="1.1096743934572528E-2"/>
              <c:y val="0.249069779192562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900" baseline="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Allreduce - 2 Nodes, 4 PPN</a:t>
            </a:r>
          </a:p>
        </c:rich>
      </c:tx>
      <c:layout>
        <c:manualLayout>
          <c:xMode val="edge"/>
          <c:yMode val="edge"/>
          <c:x val="0.2442694663167104"/>
          <c:y val="2.145922746781115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MVAPICH2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Sheet1!$A$3:$A$21</c:f>
              <c:strCache>
                <c:ptCount val="1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</c:strCache>
            </c:strRef>
          </c:cat>
          <c:val>
            <c:numRef>
              <c:f>Sheet1!$C$3:$C$21</c:f>
              <c:numCache>
                <c:formatCode>General</c:formatCode>
                <c:ptCount val="19"/>
                <c:pt idx="0">
                  <c:v>45.04</c:v>
                </c:pt>
                <c:pt idx="1">
                  <c:v>10.96</c:v>
                </c:pt>
                <c:pt idx="2">
                  <c:v>42.75</c:v>
                </c:pt>
                <c:pt idx="3">
                  <c:v>17.43</c:v>
                </c:pt>
                <c:pt idx="4">
                  <c:v>17.62</c:v>
                </c:pt>
                <c:pt idx="5">
                  <c:v>53.77</c:v>
                </c:pt>
                <c:pt idx="6">
                  <c:v>18.29</c:v>
                </c:pt>
                <c:pt idx="7">
                  <c:v>18.739999999999998</c:v>
                </c:pt>
                <c:pt idx="8">
                  <c:v>54.42</c:v>
                </c:pt>
                <c:pt idx="9">
                  <c:v>21.63</c:v>
                </c:pt>
                <c:pt idx="10">
                  <c:v>61.23</c:v>
                </c:pt>
                <c:pt idx="11">
                  <c:v>82.42</c:v>
                </c:pt>
                <c:pt idx="12">
                  <c:v>94.52</c:v>
                </c:pt>
                <c:pt idx="13">
                  <c:v>106.11</c:v>
                </c:pt>
                <c:pt idx="14">
                  <c:v>118.23</c:v>
                </c:pt>
                <c:pt idx="15">
                  <c:v>143.44</c:v>
                </c:pt>
                <c:pt idx="16">
                  <c:v>197.96</c:v>
                </c:pt>
                <c:pt idx="17">
                  <c:v>258.44</c:v>
                </c:pt>
                <c:pt idx="18">
                  <c:v>375.77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A0-4DD9-AFDA-C69A22BAB86C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OpenMPI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Sheet1!$A$3:$A$21</c:f>
              <c:strCache>
                <c:ptCount val="1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</c:strCache>
            </c:strRef>
          </c:cat>
          <c:val>
            <c:numRef>
              <c:f>Sheet1!$D$3:$D$21</c:f>
              <c:numCache>
                <c:formatCode>General</c:formatCode>
                <c:ptCount val="19"/>
                <c:pt idx="0">
                  <c:v>52.06</c:v>
                </c:pt>
                <c:pt idx="1">
                  <c:v>52.03</c:v>
                </c:pt>
                <c:pt idx="2">
                  <c:v>52.5</c:v>
                </c:pt>
                <c:pt idx="3">
                  <c:v>52.55</c:v>
                </c:pt>
                <c:pt idx="4">
                  <c:v>52.78</c:v>
                </c:pt>
                <c:pt idx="5">
                  <c:v>53.41</c:v>
                </c:pt>
                <c:pt idx="6">
                  <c:v>54.84</c:v>
                </c:pt>
                <c:pt idx="7">
                  <c:v>55.67</c:v>
                </c:pt>
                <c:pt idx="8">
                  <c:v>56.98</c:v>
                </c:pt>
                <c:pt idx="9">
                  <c:v>58.25</c:v>
                </c:pt>
                <c:pt idx="10">
                  <c:v>62.47</c:v>
                </c:pt>
                <c:pt idx="11">
                  <c:v>104.37</c:v>
                </c:pt>
                <c:pt idx="12">
                  <c:v>111.55</c:v>
                </c:pt>
                <c:pt idx="13">
                  <c:v>127.83</c:v>
                </c:pt>
                <c:pt idx="14">
                  <c:v>192.54</c:v>
                </c:pt>
                <c:pt idx="15">
                  <c:v>255.34</c:v>
                </c:pt>
                <c:pt idx="16">
                  <c:v>373.04</c:v>
                </c:pt>
                <c:pt idx="17">
                  <c:v>589.98</c:v>
                </c:pt>
                <c:pt idx="18">
                  <c:v>1030.5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A0-4DD9-AFDA-C69A22BAB86C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MV2-Before Opt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Sheet1!$A$3:$A$21</c:f>
              <c:strCache>
                <c:ptCount val="1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</c:strCache>
            </c:strRef>
          </c:cat>
          <c:val>
            <c:numRef>
              <c:f>Sheet1!$E$3:$E$21</c:f>
              <c:numCache>
                <c:formatCode>General</c:formatCode>
                <c:ptCount val="19"/>
                <c:pt idx="0">
                  <c:v>45.29</c:v>
                </c:pt>
                <c:pt idx="1">
                  <c:v>11.05</c:v>
                </c:pt>
                <c:pt idx="2">
                  <c:v>45.5</c:v>
                </c:pt>
                <c:pt idx="3">
                  <c:v>17.600000000000001</c:v>
                </c:pt>
                <c:pt idx="4">
                  <c:v>17.690000000000001</c:v>
                </c:pt>
                <c:pt idx="5">
                  <c:v>53.82</c:v>
                </c:pt>
                <c:pt idx="6">
                  <c:v>18.36</c:v>
                </c:pt>
                <c:pt idx="7">
                  <c:v>18.82</c:v>
                </c:pt>
                <c:pt idx="8">
                  <c:v>55.12</c:v>
                </c:pt>
                <c:pt idx="9">
                  <c:v>22.67</c:v>
                </c:pt>
                <c:pt idx="10">
                  <c:v>58.87</c:v>
                </c:pt>
                <c:pt idx="11">
                  <c:v>85.56</c:v>
                </c:pt>
                <c:pt idx="12">
                  <c:v>97.55</c:v>
                </c:pt>
                <c:pt idx="13">
                  <c:v>116.7</c:v>
                </c:pt>
                <c:pt idx="14">
                  <c:v>119.72</c:v>
                </c:pt>
                <c:pt idx="15">
                  <c:v>132.86000000000001</c:v>
                </c:pt>
                <c:pt idx="16">
                  <c:v>197.29</c:v>
                </c:pt>
                <c:pt idx="17">
                  <c:v>307.52</c:v>
                </c:pt>
                <c:pt idx="18">
                  <c:v>345.97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A0-4DD9-AFDA-C69A22BAB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logBase val="10"/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Latency  (Microseconds)</a:t>
                </a:r>
              </a:p>
            </c:rich>
          </c:tx>
          <c:layout>
            <c:manualLayout>
              <c:xMode val="edge"/>
              <c:yMode val="edge"/>
              <c:x val="2.3477380288093918E-3"/>
              <c:y val="0.306294143489574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900" baseline="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GROMACS - benchPEP - 128 PPN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Sheet1!$N$1</c:f>
              <c:strCache>
                <c:ptCount val="1"/>
                <c:pt idx="0">
                  <c:v>2.3.x-broadcom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Sheet1!$I$17:$I$23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</c:numCache>
            </c:numRef>
          </c:cat>
          <c:val>
            <c:numRef>
              <c:f>Sheet1!$N$17:$N$23</c:f>
              <c:numCache>
                <c:formatCode>0</c:formatCode>
                <c:ptCount val="7"/>
                <c:pt idx="0">
                  <c:v>223.72133333333332</c:v>
                </c:pt>
                <c:pt idx="1">
                  <c:v>145.49800000000002</c:v>
                </c:pt>
                <c:pt idx="2">
                  <c:v>93.824333333333342</c:v>
                </c:pt>
                <c:pt idx="3">
                  <c:v>60.527000000000008</c:v>
                </c:pt>
                <c:pt idx="4">
                  <c:v>56.050333333333334</c:v>
                </c:pt>
                <c:pt idx="5">
                  <c:v>49.567666666666668</c:v>
                </c:pt>
                <c:pt idx="6">
                  <c:v>52.235666666666667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23-42AF-8261-26B1FC94958B}"/>
            </c:ext>
          </c:extLst>
        </c:ser>
        <c:ser>
          <c:idx val="1"/>
          <c:order val="1"/>
          <c:tx>
            <c:strRef>
              <c:f>Sheet1!$S$1</c:f>
              <c:strCache>
                <c:ptCount val="1"/>
                <c:pt idx="0">
                  <c:v>2.3.7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Sheet1!$I$17:$I$23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</c:numCache>
            </c:numRef>
          </c:cat>
          <c:val>
            <c:numRef>
              <c:f>Sheet1!$R$17:$R$23</c:f>
              <c:numCache>
                <c:formatCode>0</c:formatCode>
                <c:ptCount val="7"/>
                <c:pt idx="0">
                  <c:v>245.91133333333335</c:v>
                </c:pt>
                <c:pt idx="1">
                  <c:v>153.41766666666669</c:v>
                </c:pt>
                <c:pt idx="2">
                  <c:v>107.33566666666667</c:v>
                </c:pt>
                <c:pt idx="3">
                  <c:v>92.17</c:v>
                </c:pt>
                <c:pt idx="4">
                  <c:v>99.440999999999988</c:v>
                </c:pt>
                <c:pt idx="5">
                  <c:v>79.720333333333329</c:v>
                </c:pt>
                <c:pt idx="6">
                  <c:v>102.27366666666667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23-42AF-8261-26B1FC94958B}"/>
            </c:ext>
          </c:extLst>
        </c:ser>
        <c:ser>
          <c:idx val="2"/>
          <c:order val="2"/>
          <c:tx>
            <c:strRef>
              <c:f>Sheet1!$V$1</c:f>
              <c:strCache>
                <c:ptCount val="1"/>
                <c:pt idx="0">
                  <c:v>OpenMPI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Sheet1!$I$17:$I$23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</c:numCache>
            </c:numRef>
          </c:cat>
          <c:val>
            <c:numRef>
              <c:f>Sheet1!$V$17:$V$23</c:f>
              <c:numCache>
                <c:formatCode>0</c:formatCode>
                <c:ptCount val="7"/>
                <c:pt idx="0">
                  <c:v>234.31700000000001</c:v>
                </c:pt>
                <c:pt idx="1">
                  <c:v>140.12633333333335</c:v>
                </c:pt>
                <c:pt idx="2">
                  <c:v>90.426333333333332</c:v>
                </c:pt>
                <c:pt idx="3">
                  <c:v>77.208666666666673</c:v>
                </c:pt>
                <c:pt idx="4">
                  <c:v>55.408666666666669</c:v>
                </c:pt>
                <c:pt idx="5">
                  <c:v>40.531333333333329</c:v>
                </c:pt>
                <c:pt idx="6">
                  <c:v>53.396333333333331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23-42AF-8261-26B1FC9495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33338928"/>
        <c:axId val="1933340592"/>
      </c:barChart>
      <c:catAx>
        <c:axId val="1933338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Nodes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3340592"/>
        <c:crosses val="autoZero"/>
        <c:auto val="1"/>
        <c:lblAlgn val="ctr"/>
        <c:lblOffset val="100"/>
        <c:noMultiLvlLbl val="0"/>
      </c:catAx>
      <c:valAx>
        <c:axId val="1933340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Seconds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333892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OpenFOAM</a:t>
            </a:r>
            <a:endParaRPr lang="en-US" dirty="0"/>
          </a:p>
          <a:p>
            <a:pPr>
              <a:defRPr/>
            </a:pPr>
            <a:r>
              <a:rPr lang="en-US" dirty="0"/>
              <a:t>90x36x36 (15.5M cells) Motorbike – 128 PPN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'90x36x36'!$E$1</c:f>
              <c:strCache>
                <c:ptCount val="1"/>
                <c:pt idx="0">
                  <c:v>2.3.x-broadcom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'90x36x36'!$B$3:$B$7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cat>
          <c:val>
            <c:numRef>
              <c:f>'90x36x36'!$E$3:$E$7</c:f>
              <c:numCache>
                <c:formatCode>General</c:formatCode>
                <c:ptCount val="5"/>
                <c:pt idx="0">
                  <c:v>494</c:v>
                </c:pt>
                <c:pt idx="1">
                  <c:v>214</c:v>
                </c:pt>
                <c:pt idx="2">
                  <c:v>100</c:v>
                </c:pt>
                <c:pt idx="3">
                  <c:v>61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D0-4465-83E8-ED15D4AEDE33}"/>
            </c:ext>
          </c:extLst>
        </c:ser>
        <c:ser>
          <c:idx val="1"/>
          <c:order val="1"/>
          <c:tx>
            <c:strRef>
              <c:f>'90x36x36'!$F$1</c:f>
              <c:strCache>
                <c:ptCount val="1"/>
                <c:pt idx="0">
                  <c:v>2.3.7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'90x36x36'!$F$3:$F$7</c:f>
              <c:numCache>
                <c:formatCode>General</c:formatCode>
                <c:ptCount val="5"/>
                <c:pt idx="0">
                  <c:v>495</c:v>
                </c:pt>
                <c:pt idx="1">
                  <c:v>232</c:v>
                </c:pt>
                <c:pt idx="2">
                  <c:v>111</c:v>
                </c:pt>
                <c:pt idx="3">
                  <c:v>81</c:v>
                </c:pt>
                <c:pt idx="4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D0-4465-83E8-ED15D4AEDE33}"/>
            </c:ext>
          </c:extLst>
        </c:ser>
        <c:ser>
          <c:idx val="2"/>
          <c:order val="2"/>
          <c:tx>
            <c:strRef>
              <c:f>'90x36x36'!$G$1</c:f>
              <c:strCache>
                <c:ptCount val="1"/>
                <c:pt idx="0">
                  <c:v>OpenMPI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'90x36x36'!$G$3:$G$7</c:f>
              <c:numCache>
                <c:formatCode>General</c:formatCode>
                <c:ptCount val="5"/>
                <c:pt idx="0">
                  <c:v>473</c:v>
                </c:pt>
                <c:pt idx="1">
                  <c:v>225</c:v>
                </c:pt>
                <c:pt idx="2">
                  <c:v>95</c:v>
                </c:pt>
                <c:pt idx="3">
                  <c:v>92</c:v>
                </c:pt>
                <c:pt idx="4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D0-4465-83E8-ED15D4AEDE3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3668751"/>
        <c:axId val="393669583"/>
      </c:barChart>
      <c:catAx>
        <c:axId val="39366875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Nodes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669583"/>
        <c:crosses val="autoZero"/>
        <c:auto val="1"/>
        <c:lblAlgn val="ctr"/>
        <c:lblOffset val="100"/>
        <c:noMultiLvlLbl val="0"/>
      </c:catAx>
      <c:valAx>
        <c:axId val="393669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Seconds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668751"/>
        <c:crosses val="autoZero"/>
        <c:crossBetween val="between"/>
      </c:valAx>
      <c:spPr>
        <a:noFill/>
        <a:ln>
          <a:solidFill>
            <a:srgbClr val="000000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1200" b="0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</a:rPr>
              <a:t>CP2K H2O-dft-ls (NREP4) – 128 PPN</a:t>
            </a:r>
            <a:endParaRPr lang="en-US" altLang="zh-CN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MVAPICH2</c:v>
                </c:pt>
              </c:strCache>
            </c:strRef>
          </c:tx>
          <c:spPr>
            <a:solidFill>
              <a:srgbClr val="F01C1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2x128</c:v>
                </c:pt>
                <c:pt idx="1">
                  <c:v>4x128</c:v>
                </c:pt>
                <c:pt idx="2">
                  <c:v>8x128</c:v>
                </c:pt>
                <c:pt idx="3">
                  <c:v>16x128</c:v>
                </c:pt>
                <c:pt idx="4">
                  <c:v>32x128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428</c:v>
                </c:pt>
                <c:pt idx="1">
                  <c:v>306</c:v>
                </c:pt>
                <c:pt idx="2">
                  <c:v>269</c:v>
                </c:pt>
                <c:pt idx="3">
                  <c:v>255</c:v>
                </c:pt>
                <c:pt idx="4">
                  <c:v>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A7-4D9C-8E44-460D6658B9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OpenMPI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2x128</c:v>
                </c:pt>
                <c:pt idx="1">
                  <c:v>4x128</c:v>
                </c:pt>
                <c:pt idx="2">
                  <c:v>8x128</c:v>
                </c:pt>
                <c:pt idx="3">
                  <c:v>16x128</c:v>
                </c:pt>
                <c:pt idx="4">
                  <c:v>32x128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438</c:v>
                </c:pt>
                <c:pt idx="1">
                  <c:v>321</c:v>
                </c:pt>
                <c:pt idx="2">
                  <c:v>296</c:v>
                </c:pt>
                <c:pt idx="3">
                  <c:v>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A7-4D9C-8E44-460D6658B9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13871519"/>
        <c:axId val="1513886399"/>
      </c:barChart>
      <c:catAx>
        <c:axId val="151387151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dirty="0"/>
                  <a:t>#.</a:t>
                </a:r>
                <a:r>
                  <a:rPr lang="en-US" altLang="zh-CN" baseline="0" dirty="0"/>
                  <a:t> Nodes * PPN</a:t>
                </a:r>
                <a:endParaRPr lang="en-US" altLang="zh-CN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3886399"/>
        <c:crosses val="autoZero"/>
        <c:auto val="1"/>
        <c:lblAlgn val="ctr"/>
        <c:lblOffset val="100"/>
        <c:noMultiLvlLbl val="0"/>
      </c:catAx>
      <c:valAx>
        <c:axId val="1513886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dirty="0"/>
                  <a:t>Execution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3871519"/>
        <c:crosses val="autoZero"/>
        <c:crossBetween val="between"/>
      </c:valAx>
      <c:spPr>
        <a:noFill/>
        <a:ln>
          <a:solidFill>
            <a:srgbClr val="000000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WRF – CONUS 12KM – 128 PPN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921001072049092"/>
          <c:y val="0.16368923884514436"/>
          <c:w val="0.85731581087575326"/>
          <c:h val="0.620137182852143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2.3.x-broadcom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1*128</c:v>
                </c:pt>
                <c:pt idx="1">
                  <c:v>2*128</c:v>
                </c:pt>
                <c:pt idx="2">
                  <c:v>4*128</c:v>
                </c:pt>
                <c:pt idx="3">
                  <c:v>8*128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202</c:v>
                </c:pt>
                <c:pt idx="1">
                  <c:v>113</c:v>
                </c:pt>
                <c:pt idx="2">
                  <c:v>65</c:v>
                </c:pt>
                <c:pt idx="3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62-4B67-B586-7E695F04EF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OpenMPI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1*128</c:v>
                </c:pt>
                <c:pt idx="1">
                  <c:v>2*128</c:v>
                </c:pt>
                <c:pt idx="2">
                  <c:v>4*128</c:v>
                </c:pt>
                <c:pt idx="3">
                  <c:v>8*128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210</c:v>
                </c:pt>
                <c:pt idx="1">
                  <c:v>122</c:v>
                </c:pt>
                <c:pt idx="2">
                  <c:v>77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62-4B67-B586-7E695F04EF0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2.3.7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1*128</c:v>
                </c:pt>
                <c:pt idx="1">
                  <c:v>2*128</c:v>
                </c:pt>
                <c:pt idx="2">
                  <c:v>4*128</c:v>
                </c:pt>
                <c:pt idx="3">
                  <c:v>8*128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203</c:v>
                </c:pt>
                <c:pt idx="1">
                  <c:v>115</c:v>
                </c:pt>
                <c:pt idx="2">
                  <c:v>73</c:v>
                </c:pt>
                <c:pt idx="3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62-4B67-B586-7E695F04EF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31756688"/>
        <c:axId val="1031769584"/>
      </c:barChart>
      <c:catAx>
        <c:axId val="1031756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Nodes * PPN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1769584"/>
        <c:crosses val="autoZero"/>
        <c:auto val="1"/>
        <c:lblAlgn val="ctr"/>
        <c:lblOffset val="100"/>
        <c:noMultiLvlLbl val="0"/>
      </c:catAx>
      <c:valAx>
        <c:axId val="103176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Execution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1756688"/>
        <c:crosses val="autoZero"/>
        <c:crossBetween val="between"/>
      </c:valAx>
      <c:spPr>
        <a:noFill/>
        <a:ln>
          <a:solidFill>
            <a:schemeClr val="tx1">
              <a:lumMod val="95000"/>
              <a:lumOff val="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7126170768346658"/>
          <c:y val="0.19424146981627297"/>
          <c:w val="0.28738292316533415"/>
          <c:h val="0.172482366695313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 b="0"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WRF – CONUS 3KM – 128 PPN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35552827759647"/>
          <c:y val="0.18876582278481013"/>
          <c:w val="0.85140830780182897"/>
          <c:h val="0.61345808830858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2.3.x-broadcom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8*128</c:v>
                </c:pt>
                <c:pt idx="1">
                  <c:v>16*128</c:v>
                </c:pt>
                <c:pt idx="2">
                  <c:v>32*128</c:v>
                </c:pt>
                <c:pt idx="3">
                  <c:v>64*128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1021</c:v>
                </c:pt>
                <c:pt idx="1">
                  <c:v>543</c:v>
                </c:pt>
                <c:pt idx="2">
                  <c:v>303.2</c:v>
                </c:pt>
                <c:pt idx="3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2F-4554-AC02-FBC0281D05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OpenMPI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8*128</c:v>
                </c:pt>
                <c:pt idx="1">
                  <c:v>16*128</c:v>
                </c:pt>
                <c:pt idx="2">
                  <c:v>32*128</c:v>
                </c:pt>
                <c:pt idx="3">
                  <c:v>64*128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1127</c:v>
                </c:pt>
                <c:pt idx="1">
                  <c:v>579</c:v>
                </c:pt>
                <c:pt idx="2">
                  <c:v>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2F-4554-AC02-FBC0281D05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2.3.7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8*128</c:v>
                </c:pt>
                <c:pt idx="1">
                  <c:v>16*128</c:v>
                </c:pt>
                <c:pt idx="2">
                  <c:v>32*128</c:v>
                </c:pt>
                <c:pt idx="3">
                  <c:v>64*128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1095</c:v>
                </c:pt>
                <c:pt idx="1">
                  <c:v>563</c:v>
                </c:pt>
                <c:pt idx="2">
                  <c:v>321</c:v>
                </c:pt>
                <c:pt idx="3">
                  <c:v>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2F-4554-AC02-FBC0281D05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31756688"/>
        <c:axId val="1031769584"/>
      </c:barChart>
      <c:catAx>
        <c:axId val="1031756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Nodes * PPN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1769584"/>
        <c:crosses val="autoZero"/>
        <c:auto val="1"/>
        <c:lblAlgn val="ctr"/>
        <c:lblOffset val="100"/>
        <c:noMultiLvlLbl val="0"/>
      </c:catAx>
      <c:valAx>
        <c:axId val="103176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Execution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1756688"/>
        <c:crosses val="autoZero"/>
        <c:crossBetween val="between"/>
      </c:valAx>
      <c:spPr>
        <a:noFill/>
        <a:ln>
          <a:solidFill>
            <a:schemeClr val="tx1">
              <a:lumMod val="95000"/>
              <a:lumOff val="5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 b="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CN" dirty="0"/>
              <a:t>Latency Overheads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MV2 Overhead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Sheet1!$A$4:$A$25</c:f>
              <c:strCache>
                <c:ptCount val="22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  <c:pt idx="10">
                  <c:v>2K</c:v>
                </c:pt>
                <c:pt idx="11">
                  <c:v>4K</c:v>
                </c:pt>
                <c:pt idx="12">
                  <c:v>8K</c:v>
                </c:pt>
                <c:pt idx="13">
                  <c:v>16K</c:v>
                </c:pt>
                <c:pt idx="14">
                  <c:v>32K</c:v>
                </c:pt>
                <c:pt idx="15">
                  <c:v>64K</c:v>
                </c:pt>
                <c:pt idx="16">
                  <c:v>128K</c:v>
                </c:pt>
                <c:pt idx="17">
                  <c:v>256K</c:v>
                </c:pt>
                <c:pt idx="18">
                  <c:v>512K</c:v>
                </c:pt>
                <c:pt idx="19">
                  <c:v>1M</c:v>
                </c:pt>
                <c:pt idx="20">
                  <c:v>2M</c:v>
                </c:pt>
                <c:pt idx="21">
                  <c:v>4M</c:v>
                </c:pt>
              </c:strCache>
            </c:strRef>
          </c:cat>
          <c:val>
            <c:numRef>
              <c:f>Sheet1!$C$4:$C$25</c:f>
              <c:numCache>
                <c:formatCode>General</c:formatCode>
                <c:ptCount val="22"/>
                <c:pt idx="0">
                  <c:v>140</c:v>
                </c:pt>
                <c:pt idx="1">
                  <c:v>140</c:v>
                </c:pt>
                <c:pt idx="2">
                  <c:v>130</c:v>
                </c:pt>
                <c:pt idx="3">
                  <c:v>140</c:v>
                </c:pt>
                <c:pt idx="4">
                  <c:v>140</c:v>
                </c:pt>
                <c:pt idx="5">
                  <c:v>160</c:v>
                </c:pt>
                <c:pt idx="6">
                  <c:v>260</c:v>
                </c:pt>
                <c:pt idx="7">
                  <c:v>300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650</c:v>
                </c:pt>
                <c:pt idx="12">
                  <c:v>1420</c:v>
                </c:pt>
                <c:pt idx="13">
                  <c:v>1970</c:v>
                </c:pt>
                <c:pt idx="14">
                  <c:v>2560</c:v>
                </c:pt>
                <c:pt idx="15">
                  <c:v>5260</c:v>
                </c:pt>
                <c:pt idx="16">
                  <c:v>9630</c:v>
                </c:pt>
                <c:pt idx="17">
                  <c:v>16860</c:v>
                </c:pt>
                <c:pt idx="18">
                  <c:v>11800</c:v>
                </c:pt>
                <c:pt idx="19">
                  <c:v>9870</c:v>
                </c:pt>
                <c:pt idx="20">
                  <c:v>7810</c:v>
                </c:pt>
                <c:pt idx="21">
                  <c:v>8950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0E-4449-A9D8-E7B5BAA3BD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b="0" dirty="0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b="0" dirty="0"/>
                  <a:t>Overhead  (Nanoseconds)</a:t>
                </a:r>
              </a:p>
            </c:rich>
          </c:tx>
          <c:layout>
            <c:manualLayout>
              <c:xMode val="edge"/>
              <c:yMode val="edge"/>
              <c:x val="1.326733590411573E-2"/>
              <c:y val="0.242813670325502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9325867775784436"/>
          <c:y val="0.1299400128324017"/>
          <c:w val="0.31080762593663419"/>
          <c:h val="0.15487181760748367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altLang="zh-CN" dirty="0"/>
              <a:t>Latency</a:t>
            </a:r>
            <a:r>
              <a:rPr lang="en-US" altLang="zh-CN" baseline="0" dirty="0"/>
              <a:t> </a:t>
            </a:r>
            <a:r>
              <a:rPr lang="en-US" altLang="zh-CN" dirty="0"/>
              <a:t>Small</a:t>
            </a:r>
            <a:r>
              <a:rPr lang="en-US" altLang="zh-CN" baseline="0" dirty="0"/>
              <a:t> Message</a:t>
            </a:r>
            <a:endParaRPr lang="en-US" altLang="zh-CN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MV3.0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Sheet1!$A$3:$A$17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</c:strCache>
            </c:strRef>
          </c:cat>
          <c:val>
            <c:numRef>
              <c:f>Sheet1!$B$3:$B$17</c:f>
              <c:numCache>
                <c:formatCode>General</c:formatCode>
                <c:ptCount val="15"/>
                <c:pt idx="0">
                  <c:v>4.03</c:v>
                </c:pt>
                <c:pt idx="1">
                  <c:v>4.04</c:v>
                </c:pt>
                <c:pt idx="2">
                  <c:v>4.04</c:v>
                </c:pt>
                <c:pt idx="3">
                  <c:v>4.04</c:v>
                </c:pt>
                <c:pt idx="4">
                  <c:v>4.04</c:v>
                </c:pt>
                <c:pt idx="5">
                  <c:v>4.04</c:v>
                </c:pt>
                <c:pt idx="6">
                  <c:v>4.0599999999999996</c:v>
                </c:pt>
                <c:pt idx="7">
                  <c:v>4.79</c:v>
                </c:pt>
                <c:pt idx="8">
                  <c:v>4.82</c:v>
                </c:pt>
                <c:pt idx="9">
                  <c:v>4.8899999999999997</c:v>
                </c:pt>
                <c:pt idx="10">
                  <c:v>5.05</c:v>
                </c:pt>
                <c:pt idx="11">
                  <c:v>5.43</c:v>
                </c:pt>
                <c:pt idx="12">
                  <c:v>6.05</c:v>
                </c:pt>
                <c:pt idx="13">
                  <c:v>6.54</c:v>
                </c:pt>
                <c:pt idx="14">
                  <c:v>7.68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F6-4AE6-AB6C-B60225CB14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MV2.3.X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Sheet1!$A$3:$A$17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</c:strCache>
            </c:strRef>
          </c:cat>
          <c:val>
            <c:numRef>
              <c:f>Sheet1!$C$3:$C$17</c:f>
              <c:numCache>
                <c:formatCode>General</c:formatCode>
                <c:ptCount val="15"/>
                <c:pt idx="0">
                  <c:v>3.99</c:v>
                </c:pt>
                <c:pt idx="1">
                  <c:v>3.99</c:v>
                </c:pt>
                <c:pt idx="2">
                  <c:v>3.99</c:v>
                </c:pt>
                <c:pt idx="3">
                  <c:v>3.99</c:v>
                </c:pt>
                <c:pt idx="4">
                  <c:v>4</c:v>
                </c:pt>
                <c:pt idx="5">
                  <c:v>4.0199999999999996</c:v>
                </c:pt>
                <c:pt idx="6">
                  <c:v>4.08</c:v>
                </c:pt>
                <c:pt idx="7">
                  <c:v>4.8</c:v>
                </c:pt>
                <c:pt idx="8">
                  <c:v>4.8899999999999997</c:v>
                </c:pt>
                <c:pt idx="9">
                  <c:v>4.95</c:v>
                </c:pt>
                <c:pt idx="10">
                  <c:v>5.0999999999999996</c:v>
                </c:pt>
                <c:pt idx="11">
                  <c:v>5.36</c:v>
                </c:pt>
                <c:pt idx="12">
                  <c:v>6.06</c:v>
                </c:pt>
                <c:pt idx="13">
                  <c:v>7.25</c:v>
                </c:pt>
                <c:pt idx="14">
                  <c:v>8.4600000000000009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F6-4AE6-AB6C-B60225CB145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OMPI</c:v>
                </c:pt>
              </c:strCache>
            </c:strRef>
          </c:tx>
          <c:cat>
            <c:strRef>
              <c:f>Sheet1!$A$3:$A$17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</c:strCache>
            </c:strRef>
          </c:cat>
          <c:val>
            <c:numRef>
              <c:f>Sheet1!$D$3:$D$17</c:f>
              <c:numCache>
                <c:formatCode>General</c:formatCode>
                <c:ptCount val="15"/>
                <c:pt idx="0">
                  <c:v>4.57</c:v>
                </c:pt>
                <c:pt idx="1">
                  <c:v>4.57</c:v>
                </c:pt>
                <c:pt idx="2">
                  <c:v>4.57</c:v>
                </c:pt>
                <c:pt idx="3">
                  <c:v>4.57</c:v>
                </c:pt>
                <c:pt idx="4">
                  <c:v>4.57</c:v>
                </c:pt>
                <c:pt idx="5">
                  <c:v>4.58</c:v>
                </c:pt>
                <c:pt idx="6">
                  <c:v>4.6100000000000003</c:v>
                </c:pt>
                <c:pt idx="7">
                  <c:v>5.33</c:v>
                </c:pt>
                <c:pt idx="8">
                  <c:v>5.36</c:v>
                </c:pt>
                <c:pt idx="9">
                  <c:v>5.45</c:v>
                </c:pt>
                <c:pt idx="10">
                  <c:v>5.58</c:v>
                </c:pt>
                <c:pt idx="11">
                  <c:v>5.86</c:v>
                </c:pt>
                <c:pt idx="12">
                  <c:v>6.57</c:v>
                </c:pt>
                <c:pt idx="13">
                  <c:v>7.14</c:v>
                </c:pt>
                <c:pt idx="14">
                  <c:v>8.42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F6-4AE6-AB6C-B60225CB14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zh-CN" dirty="0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zh-CN" dirty="0"/>
                  <a:t>Latency</a:t>
                </a:r>
                <a:r>
                  <a:rPr lang="en-US" altLang="zh-CN" baseline="0" dirty="0"/>
                  <a:t> (us)</a:t>
                </a:r>
                <a:endParaRPr lang="en-US" altLang="zh-CN" dirty="0"/>
              </a:p>
            </c:rich>
          </c:tx>
          <c:layout>
            <c:manualLayout>
              <c:xMode val="edge"/>
              <c:yMode val="edge"/>
              <c:x val="1.326733590411573E-2"/>
              <c:y val="0.242813670325502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9325867775784436"/>
          <c:y val="0.1299400128324017"/>
          <c:w val="0.15696182144725315"/>
          <c:h val="0.19378295049385585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2">
    <c:autoUpdate val="0"/>
  </c:externalData>
  <c:userShapes r:id="rId3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altLang="zh-CN" dirty="0"/>
              <a:t>Latency</a:t>
            </a:r>
            <a:r>
              <a:rPr lang="en-US" altLang="zh-CN" baseline="0" dirty="0"/>
              <a:t> </a:t>
            </a:r>
            <a:r>
              <a:rPr lang="en-US" altLang="zh-CN" dirty="0"/>
              <a:t>Large</a:t>
            </a:r>
            <a:r>
              <a:rPr lang="en-US" altLang="zh-CN" baseline="0" dirty="0"/>
              <a:t> Message</a:t>
            </a:r>
            <a:endParaRPr lang="en-US" altLang="zh-CN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MV3.0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Sheet1!$A$16:$A$25</c:f>
              <c:strCache>
                <c:ptCount val="10"/>
                <c:pt idx="0">
                  <c:v>8K</c:v>
                </c:pt>
                <c:pt idx="1">
                  <c:v>16K</c:v>
                </c:pt>
                <c:pt idx="2">
                  <c:v>32K</c:v>
                </c:pt>
                <c:pt idx="3">
                  <c:v>64K</c:v>
                </c:pt>
                <c:pt idx="4">
                  <c:v>128K</c:v>
                </c:pt>
                <c:pt idx="5">
                  <c:v>256K</c:v>
                </c:pt>
                <c:pt idx="6">
                  <c:v>512K</c:v>
                </c:pt>
                <c:pt idx="7">
                  <c:v>1M</c:v>
                </c:pt>
                <c:pt idx="8">
                  <c:v>2M</c:v>
                </c:pt>
                <c:pt idx="9">
                  <c:v>4M</c:v>
                </c:pt>
              </c:strCache>
            </c:strRef>
          </c:cat>
          <c:val>
            <c:numRef>
              <c:f>Sheet1!$B$16:$B$25</c:f>
              <c:numCache>
                <c:formatCode>General</c:formatCode>
                <c:ptCount val="10"/>
                <c:pt idx="0">
                  <c:v>6.54</c:v>
                </c:pt>
                <c:pt idx="1">
                  <c:v>7.68</c:v>
                </c:pt>
                <c:pt idx="2">
                  <c:v>12.96</c:v>
                </c:pt>
                <c:pt idx="3">
                  <c:v>18.350000000000001</c:v>
                </c:pt>
                <c:pt idx="4">
                  <c:v>24.03</c:v>
                </c:pt>
                <c:pt idx="5">
                  <c:v>40.58</c:v>
                </c:pt>
                <c:pt idx="6">
                  <c:v>58.99</c:v>
                </c:pt>
                <c:pt idx="7">
                  <c:v>102.84</c:v>
                </c:pt>
                <c:pt idx="8">
                  <c:v>184.35</c:v>
                </c:pt>
                <c:pt idx="9">
                  <c:v>355.77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5E-426E-A2CE-FCD71DBF02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MV2.3.X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Sheet1!$A$16:$A$25</c:f>
              <c:strCache>
                <c:ptCount val="10"/>
                <c:pt idx="0">
                  <c:v>8K</c:v>
                </c:pt>
                <c:pt idx="1">
                  <c:v>16K</c:v>
                </c:pt>
                <c:pt idx="2">
                  <c:v>32K</c:v>
                </c:pt>
                <c:pt idx="3">
                  <c:v>64K</c:v>
                </c:pt>
                <c:pt idx="4">
                  <c:v>128K</c:v>
                </c:pt>
                <c:pt idx="5">
                  <c:v>256K</c:v>
                </c:pt>
                <c:pt idx="6">
                  <c:v>512K</c:v>
                </c:pt>
                <c:pt idx="7">
                  <c:v>1M</c:v>
                </c:pt>
                <c:pt idx="8">
                  <c:v>2M</c:v>
                </c:pt>
                <c:pt idx="9">
                  <c:v>4M</c:v>
                </c:pt>
              </c:strCache>
            </c:strRef>
          </c:cat>
          <c:val>
            <c:numRef>
              <c:f>Sheet1!$C$16:$C$25</c:f>
              <c:numCache>
                <c:formatCode>General</c:formatCode>
                <c:ptCount val="10"/>
                <c:pt idx="0">
                  <c:v>7.25</c:v>
                </c:pt>
                <c:pt idx="1">
                  <c:v>8.4600000000000009</c:v>
                </c:pt>
                <c:pt idx="2">
                  <c:v>11.57</c:v>
                </c:pt>
                <c:pt idx="3">
                  <c:v>15.44</c:v>
                </c:pt>
                <c:pt idx="4">
                  <c:v>24.76</c:v>
                </c:pt>
                <c:pt idx="5">
                  <c:v>35.549999999999997</c:v>
                </c:pt>
                <c:pt idx="6">
                  <c:v>56.92</c:v>
                </c:pt>
                <c:pt idx="7">
                  <c:v>99.7</c:v>
                </c:pt>
                <c:pt idx="8">
                  <c:v>185.44</c:v>
                </c:pt>
                <c:pt idx="9">
                  <c:v>356.67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5E-426E-A2CE-FCD71DBF02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OMPI</c:v>
                </c:pt>
              </c:strCache>
            </c:strRef>
          </c:tx>
          <c:cat>
            <c:strRef>
              <c:f>Sheet1!$A$16:$A$25</c:f>
              <c:strCache>
                <c:ptCount val="10"/>
                <c:pt idx="0">
                  <c:v>8K</c:v>
                </c:pt>
                <c:pt idx="1">
                  <c:v>16K</c:v>
                </c:pt>
                <c:pt idx="2">
                  <c:v>32K</c:v>
                </c:pt>
                <c:pt idx="3">
                  <c:v>64K</c:v>
                </c:pt>
                <c:pt idx="4">
                  <c:v>128K</c:v>
                </c:pt>
                <c:pt idx="5">
                  <c:v>256K</c:v>
                </c:pt>
                <c:pt idx="6">
                  <c:v>512K</c:v>
                </c:pt>
                <c:pt idx="7">
                  <c:v>1M</c:v>
                </c:pt>
                <c:pt idx="8">
                  <c:v>2M</c:v>
                </c:pt>
                <c:pt idx="9">
                  <c:v>4M</c:v>
                </c:pt>
              </c:strCache>
            </c:strRef>
          </c:cat>
          <c:val>
            <c:numRef>
              <c:f>Sheet1!$D$16:$D$25</c:f>
              <c:numCache>
                <c:formatCode>General</c:formatCode>
                <c:ptCount val="10"/>
                <c:pt idx="0">
                  <c:v>7.14</c:v>
                </c:pt>
                <c:pt idx="1">
                  <c:v>8.42</c:v>
                </c:pt>
                <c:pt idx="2">
                  <c:v>13.54</c:v>
                </c:pt>
                <c:pt idx="3">
                  <c:v>14.35</c:v>
                </c:pt>
                <c:pt idx="4">
                  <c:v>19.5</c:v>
                </c:pt>
                <c:pt idx="5">
                  <c:v>35.200000000000003</c:v>
                </c:pt>
                <c:pt idx="6">
                  <c:v>57.12</c:v>
                </c:pt>
                <c:pt idx="7">
                  <c:v>99.45</c:v>
                </c:pt>
                <c:pt idx="8">
                  <c:v>185.55</c:v>
                </c:pt>
                <c:pt idx="9">
                  <c:v>356.3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5E-426E-A2CE-FCD71DBF0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zh-CN" dirty="0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zh-CN" dirty="0"/>
                  <a:t>Latency</a:t>
                </a:r>
                <a:r>
                  <a:rPr lang="en-US" altLang="zh-CN" baseline="0" dirty="0"/>
                  <a:t> (us)</a:t>
                </a:r>
                <a:endParaRPr lang="en-US" altLang="zh-CN" dirty="0"/>
              </a:p>
            </c:rich>
          </c:tx>
          <c:layout>
            <c:manualLayout>
              <c:xMode val="edge"/>
              <c:yMode val="edge"/>
              <c:x val="1.326733590411573E-2"/>
              <c:y val="0.242813670325502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9325867775784436"/>
          <c:y val="0.1299400128324017"/>
          <c:w val="0.15696182144725315"/>
          <c:h val="0.19378295049385585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altLang="zh-CN" dirty="0"/>
              <a:t>Latency</a:t>
            </a:r>
            <a:r>
              <a:rPr lang="en-US" altLang="zh-CN" baseline="0" dirty="0"/>
              <a:t> </a:t>
            </a:r>
            <a:r>
              <a:rPr lang="en-US" altLang="zh-CN" dirty="0"/>
              <a:t>Small</a:t>
            </a:r>
            <a:r>
              <a:rPr lang="en-US" altLang="zh-CN" baseline="0" dirty="0"/>
              <a:t> Message</a:t>
            </a:r>
            <a:endParaRPr lang="en-US" altLang="zh-CN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MV3.0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Sheet1!$A$3:$A$16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</c:strCache>
            </c:strRef>
          </c:cat>
          <c:val>
            <c:numRef>
              <c:f>Sheet1!$B$3:$B$16</c:f>
              <c:numCache>
                <c:formatCode>General</c:formatCode>
                <c:ptCount val="14"/>
                <c:pt idx="0">
                  <c:v>3.88</c:v>
                </c:pt>
                <c:pt idx="1">
                  <c:v>3.88</c:v>
                </c:pt>
                <c:pt idx="2">
                  <c:v>3.88</c:v>
                </c:pt>
                <c:pt idx="3">
                  <c:v>3.88</c:v>
                </c:pt>
                <c:pt idx="4">
                  <c:v>3.88</c:v>
                </c:pt>
                <c:pt idx="5">
                  <c:v>3.88</c:v>
                </c:pt>
                <c:pt idx="6">
                  <c:v>3.9</c:v>
                </c:pt>
                <c:pt idx="7">
                  <c:v>4.63</c:v>
                </c:pt>
                <c:pt idx="8">
                  <c:v>4.67</c:v>
                </c:pt>
                <c:pt idx="9">
                  <c:v>4.74</c:v>
                </c:pt>
                <c:pt idx="10">
                  <c:v>4.9000000000000004</c:v>
                </c:pt>
                <c:pt idx="11">
                  <c:v>5.95</c:v>
                </c:pt>
                <c:pt idx="12">
                  <c:v>6.92</c:v>
                </c:pt>
                <c:pt idx="13">
                  <c:v>8.17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F6-4AE6-AB6C-B60225CB14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MV2.3.X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Sheet1!$A$3:$A$16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</c:strCache>
            </c:strRef>
          </c:cat>
          <c:val>
            <c:numRef>
              <c:f>Sheet1!$C$3:$C$16</c:f>
              <c:numCache>
                <c:formatCode>General</c:formatCode>
                <c:ptCount val="14"/>
                <c:pt idx="0">
                  <c:v>5.33</c:v>
                </c:pt>
                <c:pt idx="1">
                  <c:v>5.34</c:v>
                </c:pt>
                <c:pt idx="2">
                  <c:v>5.42</c:v>
                </c:pt>
                <c:pt idx="3">
                  <c:v>5.33</c:v>
                </c:pt>
                <c:pt idx="4">
                  <c:v>5.38</c:v>
                </c:pt>
                <c:pt idx="5">
                  <c:v>5.47</c:v>
                </c:pt>
                <c:pt idx="6">
                  <c:v>5.38</c:v>
                </c:pt>
                <c:pt idx="7">
                  <c:v>5.47</c:v>
                </c:pt>
                <c:pt idx="8">
                  <c:v>5.48</c:v>
                </c:pt>
                <c:pt idx="9">
                  <c:v>5.68</c:v>
                </c:pt>
                <c:pt idx="10">
                  <c:v>5.78</c:v>
                </c:pt>
                <c:pt idx="11">
                  <c:v>6.08</c:v>
                </c:pt>
                <c:pt idx="12">
                  <c:v>7.67</c:v>
                </c:pt>
                <c:pt idx="13">
                  <c:v>8.69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F6-4AE6-AB6C-B60225CB14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zh-CN" dirty="0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zh-CN" dirty="0"/>
                  <a:t>Latency</a:t>
                </a:r>
                <a:r>
                  <a:rPr lang="en-US" altLang="zh-CN" baseline="0" dirty="0"/>
                  <a:t> (us)</a:t>
                </a:r>
                <a:endParaRPr lang="en-US" altLang="zh-CN" dirty="0"/>
              </a:p>
            </c:rich>
          </c:tx>
          <c:layout>
            <c:manualLayout>
              <c:xMode val="edge"/>
              <c:yMode val="edge"/>
              <c:x val="1.326733590411573E-2"/>
              <c:y val="0.242813670325502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9325867775784436"/>
          <c:y val="0.1299400128324017"/>
          <c:w val="0.15696182144725315"/>
          <c:h val="0.19378295049385585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2">
    <c:autoUpdate val="0"/>
  </c:externalData>
  <c:userShapes r:id="rId3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altLang="zh-CN" dirty="0"/>
              <a:t>Latency</a:t>
            </a:r>
            <a:r>
              <a:rPr lang="en-US" altLang="zh-CN" baseline="0" dirty="0"/>
              <a:t> </a:t>
            </a:r>
            <a:r>
              <a:rPr lang="en-US" altLang="zh-CN" dirty="0"/>
              <a:t>Large</a:t>
            </a:r>
            <a:r>
              <a:rPr lang="en-US" altLang="zh-CN" baseline="0" dirty="0"/>
              <a:t> Message</a:t>
            </a:r>
            <a:endParaRPr lang="en-US" altLang="zh-CN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MV3.0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Sheet1!$A$16:$A$25</c:f>
              <c:strCache>
                <c:ptCount val="10"/>
                <c:pt idx="0">
                  <c:v>8K</c:v>
                </c:pt>
                <c:pt idx="1">
                  <c:v>16K</c:v>
                </c:pt>
                <c:pt idx="2">
                  <c:v>32K</c:v>
                </c:pt>
                <c:pt idx="3">
                  <c:v>64K</c:v>
                </c:pt>
                <c:pt idx="4">
                  <c:v>128K</c:v>
                </c:pt>
                <c:pt idx="5">
                  <c:v>256K</c:v>
                </c:pt>
                <c:pt idx="6">
                  <c:v>512K</c:v>
                </c:pt>
                <c:pt idx="7">
                  <c:v>1M</c:v>
                </c:pt>
                <c:pt idx="8">
                  <c:v>2M</c:v>
                </c:pt>
                <c:pt idx="9">
                  <c:v>4M</c:v>
                </c:pt>
              </c:strCache>
            </c:strRef>
          </c:cat>
          <c:val>
            <c:numRef>
              <c:f>Sheet1!$B$16:$B$25</c:f>
              <c:numCache>
                <c:formatCode>General</c:formatCode>
                <c:ptCount val="10"/>
                <c:pt idx="0">
                  <c:v>8.17</c:v>
                </c:pt>
                <c:pt idx="1">
                  <c:v>9.73</c:v>
                </c:pt>
                <c:pt idx="2">
                  <c:v>19.5</c:v>
                </c:pt>
                <c:pt idx="3">
                  <c:v>23.58</c:v>
                </c:pt>
                <c:pt idx="4">
                  <c:v>37.159999999999997</c:v>
                </c:pt>
                <c:pt idx="5">
                  <c:v>45.14</c:v>
                </c:pt>
                <c:pt idx="6">
                  <c:v>72.36</c:v>
                </c:pt>
                <c:pt idx="7">
                  <c:v>127</c:v>
                </c:pt>
                <c:pt idx="8">
                  <c:v>235.66</c:v>
                </c:pt>
                <c:pt idx="9">
                  <c:v>457.38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5E-426E-A2CE-FCD71DBF02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MV2.3.X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Sheet1!$A$16:$A$25</c:f>
              <c:strCache>
                <c:ptCount val="10"/>
                <c:pt idx="0">
                  <c:v>8K</c:v>
                </c:pt>
                <c:pt idx="1">
                  <c:v>16K</c:v>
                </c:pt>
                <c:pt idx="2">
                  <c:v>32K</c:v>
                </c:pt>
                <c:pt idx="3">
                  <c:v>64K</c:v>
                </c:pt>
                <c:pt idx="4">
                  <c:v>128K</c:v>
                </c:pt>
                <c:pt idx="5">
                  <c:v>256K</c:v>
                </c:pt>
                <c:pt idx="6">
                  <c:v>512K</c:v>
                </c:pt>
                <c:pt idx="7">
                  <c:v>1M</c:v>
                </c:pt>
                <c:pt idx="8">
                  <c:v>2M</c:v>
                </c:pt>
                <c:pt idx="9">
                  <c:v>4M</c:v>
                </c:pt>
              </c:strCache>
            </c:strRef>
          </c:cat>
          <c:val>
            <c:numRef>
              <c:f>Sheet1!$C$16:$C$25</c:f>
              <c:numCache>
                <c:formatCode>General</c:formatCode>
                <c:ptCount val="10"/>
                <c:pt idx="0">
                  <c:v>8.69</c:v>
                </c:pt>
                <c:pt idx="1">
                  <c:v>20.65</c:v>
                </c:pt>
                <c:pt idx="2">
                  <c:v>22.1</c:v>
                </c:pt>
                <c:pt idx="3">
                  <c:v>26.15</c:v>
                </c:pt>
                <c:pt idx="4">
                  <c:v>31.98</c:v>
                </c:pt>
                <c:pt idx="5">
                  <c:v>47.55</c:v>
                </c:pt>
                <c:pt idx="6">
                  <c:v>80.87</c:v>
                </c:pt>
                <c:pt idx="7">
                  <c:v>130.43</c:v>
                </c:pt>
                <c:pt idx="8">
                  <c:v>212.25</c:v>
                </c:pt>
                <c:pt idx="9">
                  <c:v>408.24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5E-426E-A2CE-FCD71DBF0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zh-CN" dirty="0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zh-CN" dirty="0"/>
                  <a:t>Latency</a:t>
                </a:r>
                <a:r>
                  <a:rPr lang="en-US" altLang="zh-CN" baseline="0" dirty="0"/>
                  <a:t> (us)</a:t>
                </a:r>
                <a:endParaRPr lang="en-US" altLang="zh-CN" dirty="0"/>
              </a:p>
            </c:rich>
          </c:tx>
          <c:layout>
            <c:manualLayout>
              <c:xMode val="edge"/>
              <c:yMode val="edge"/>
              <c:x val="1.326733590411573E-2"/>
              <c:y val="0.242813670325502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9325867775784436"/>
          <c:y val="0.1299400128324017"/>
          <c:w val="0.15696182144725315"/>
          <c:h val="0.19378295049385585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CN" dirty="0"/>
              <a:t>Latency Overheads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MV2 Overhead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Sheet1!$A$4:$A$15</c:f>
              <c:strCache>
                <c:ptCount val="12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1K</c:v>
                </c:pt>
                <c:pt idx="10">
                  <c:v>2K</c:v>
                </c:pt>
                <c:pt idx="11">
                  <c:v>4K</c:v>
                </c:pt>
              </c:strCache>
            </c:strRef>
          </c:cat>
          <c:val>
            <c:numRef>
              <c:f>Sheet1!$C$4:$C$15</c:f>
              <c:numCache>
                <c:formatCode>General</c:formatCode>
                <c:ptCount val="12"/>
                <c:pt idx="0">
                  <c:v>1520</c:v>
                </c:pt>
                <c:pt idx="1">
                  <c:v>1700</c:v>
                </c:pt>
                <c:pt idx="2">
                  <c:v>1510</c:v>
                </c:pt>
                <c:pt idx="3">
                  <c:v>1570</c:v>
                </c:pt>
                <c:pt idx="4">
                  <c:v>1750</c:v>
                </c:pt>
                <c:pt idx="5">
                  <c:v>1640</c:v>
                </c:pt>
                <c:pt idx="6">
                  <c:v>1090</c:v>
                </c:pt>
                <c:pt idx="7">
                  <c:v>1080</c:v>
                </c:pt>
                <c:pt idx="8">
                  <c:v>1200</c:v>
                </c:pt>
                <c:pt idx="9">
                  <c:v>1210</c:v>
                </c:pt>
                <c:pt idx="10">
                  <c:v>1340</c:v>
                </c:pt>
                <c:pt idx="11">
                  <c:v>2420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63-4A67-B400-46EEAEB018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b="0" dirty="0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b="0" dirty="0"/>
                  <a:t>Overhead  (Nanoseconds)</a:t>
                </a:r>
              </a:p>
            </c:rich>
          </c:tx>
          <c:layout>
            <c:manualLayout>
              <c:xMode val="edge"/>
              <c:yMode val="edge"/>
              <c:x val="1.1096743934572528E-2"/>
              <c:y val="0.249069779192562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9325867775784436"/>
          <c:y val="0.1299400128324017"/>
          <c:w val="0.31080762593663419"/>
          <c:h val="0.15487181760748367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CN" dirty="0" err="1"/>
              <a:t>osu_latency</a:t>
            </a:r>
            <a:endParaRPr lang="en-US" altLang="zh-CN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325666447393045"/>
          <c:y val="0.12137885358353701"/>
          <c:w val="0.84001998244101961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MVAPICH2 RC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Sheet1!$A$3:$A$25</c:f>
              <c:strCache>
                <c:ptCount val="2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  <c:pt idx="21">
                  <c:v>2M</c:v>
                </c:pt>
                <c:pt idx="22">
                  <c:v>4M</c:v>
                </c:pt>
              </c:strCache>
            </c:strRef>
          </c:cat>
          <c:val>
            <c:numRef>
              <c:f>Sheet1!$C$3:$C$25</c:f>
              <c:numCache>
                <c:formatCode>General</c:formatCode>
                <c:ptCount val="23"/>
                <c:pt idx="0">
                  <c:v>4.49</c:v>
                </c:pt>
                <c:pt idx="1">
                  <c:v>4.49</c:v>
                </c:pt>
                <c:pt idx="2">
                  <c:v>4.4800000000000004</c:v>
                </c:pt>
                <c:pt idx="3">
                  <c:v>4.4800000000000004</c:v>
                </c:pt>
                <c:pt idx="4">
                  <c:v>4.5</c:v>
                </c:pt>
                <c:pt idx="5">
                  <c:v>4.51</c:v>
                </c:pt>
                <c:pt idx="6">
                  <c:v>4.58</c:v>
                </c:pt>
                <c:pt idx="7">
                  <c:v>5.45</c:v>
                </c:pt>
                <c:pt idx="8">
                  <c:v>5.51</c:v>
                </c:pt>
                <c:pt idx="9">
                  <c:v>5.53</c:v>
                </c:pt>
                <c:pt idx="10">
                  <c:v>5.52</c:v>
                </c:pt>
                <c:pt idx="11">
                  <c:v>5.76</c:v>
                </c:pt>
                <c:pt idx="12">
                  <c:v>6.45</c:v>
                </c:pt>
                <c:pt idx="13">
                  <c:v>7.83</c:v>
                </c:pt>
                <c:pt idx="14">
                  <c:v>9.0500000000000007</c:v>
                </c:pt>
                <c:pt idx="15">
                  <c:v>12.96</c:v>
                </c:pt>
                <c:pt idx="16">
                  <c:v>16.32</c:v>
                </c:pt>
                <c:pt idx="17">
                  <c:v>25.43</c:v>
                </c:pt>
                <c:pt idx="18">
                  <c:v>36.21</c:v>
                </c:pt>
                <c:pt idx="19">
                  <c:v>57.66</c:v>
                </c:pt>
                <c:pt idx="20">
                  <c:v>100.51</c:v>
                </c:pt>
                <c:pt idx="21">
                  <c:v>186.09</c:v>
                </c:pt>
                <c:pt idx="22">
                  <c:v>357.35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53-4151-ACC6-9165AE8F15A7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MVAPICH2 UD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Sheet1!$A$3:$A$25</c:f>
              <c:strCache>
                <c:ptCount val="2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  <c:pt idx="21">
                  <c:v>2M</c:v>
                </c:pt>
                <c:pt idx="22">
                  <c:v>4M</c:v>
                </c:pt>
              </c:strCache>
            </c:strRef>
          </c:cat>
          <c:val>
            <c:numRef>
              <c:f>Sheet1!$D$3:$D$25</c:f>
              <c:numCache>
                <c:formatCode>General</c:formatCode>
                <c:ptCount val="23"/>
                <c:pt idx="0">
                  <c:v>5.76</c:v>
                </c:pt>
                <c:pt idx="1">
                  <c:v>5.78</c:v>
                </c:pt>
                <c:pt idx="2">
                  <c:v>5.86</c:v>
                </c:pt>
                <c:pt idx="3">
                  <c:v>5.77</c:v>
                </c:pt>
                <c:pt idx="4">
                  <c:v>5.83</c:v>
                </c:pt>
                <c:pt idx="5">
                  <c:v>5.91</c:v>
                </c:pt>
                <c:pt idx="6">
                  <c:v>5.8</c:v>
                </c:pt>
                <c:pt idx="7">
                  <c:v>5.9</c:v>
                </c:pt>
                <c:pt idx="8">
                  <c:v>5.97</c:v>
                </c:pt>
                <c:pt idx="9">
                  <c:v>6.16</c:v>
                </c:pt>
                <c:pt idx="10">
                  <c:v>6.24</c:v>
                </c:pt>
                <c:pt idx="11">
                  <c:v>6.54</c:v>
                </c:pt>
                <c:pt idx="12">
                  <c:v>8.4499999999999993</c:v>
                </c:pt>
                <c:pt idx="13">
                  <c:v>9.44</c:v>
                </c:pt>
                <c:pt idx="14">
                  <c:v>22.89</c:v>
                </c:pt>
                <c:pt idx="15">
                  <c:v>24.48</c:v>
                </c:pt>
                <c:pt idx="16">
                  <c:v>29.03</c:v>
                </c:pt>
                <c:pt idx="17">
                  <c:v>34.1</c:v>
                </c:pt>
                <c:pt idx="18">
                  <c:v>46.35</c:v>
                </c:pt>
                <c:pt idx="19">
                  <c:v>72.489999999999995</c:v>
                </c:pt>
                <c:pt idx="20">
                  <c:v>121.41</c:v>
                </c:pt>
                <c:pt idx="21">
                  <c:v>219.11</c:v>
                </c:pt>
                <c:pt idx="22">
                  <c:v>413.83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53-4151-ACC6-9165AE8F15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b="0" dirty="0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logBase val="10"/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b="0" dirty="0"/>
                  <a:t>Latency  (Microseconds)</a:t>
                </a:r>
              </a:p>
            </c:rich>
          </c:tx>
          <c:layout>
            <c:manualLayout>
              <c:xMode val="edge"/>
              <c:yMode val="edge"/>
              <c:x val="1.1096743934572528E-2"/>
              <c:y val="0.249069779192562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9977023269152644"/>
          <c:y val="0.1299400128324017"/>
          <c:w val="0.25871518646717723"/>
          <c:h val="0.19240843982872069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CN" sz="1200" b="1" i="0" u="none" strike="noStrike" kern="1200" baseline="0" dirty="0" err="1">
                <a:solidFill>
                  <a:srgbClr val="000000"/>
                </a:solidFill>
                <a:cs typeface="Times New Roman" pitchFamily="18" charset="0"/>
              </a:rPr>
              <a:t>osu_alltoall</a:t>
            </a:r>
            <a:r>
              <a:rPr lang="en-US" altLang="zh-CN" sz="1200" b="1" i="0" u="none" strike="noStrike" kern="1200" baseline="0" dirty="0">
                <a:solidFill>
                  <a:srgbClr val="000000"/>
                </a:solidFill>
                <a:cs typeface="Times New Roman" pitchFamily="18" charset="0"/>
              </a:rPr>
              <a:t> – 16 Nodes, 128 PPN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MVAPICH2 RC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Sheet1!$A$11:$A$17</c:f>
              <c:strCache>
                <c:ptCount val="7"/>
                <c:pt idx="0">
                  <c:v>256</c:v>
                </c:pt>
                <c:pt idx="1">
                  <c:v>512</c:v>
                </c:pt>
                <c:pt idx="2">
                  <c:v>1K</c:v>
                </c:pt>
                <c:pt idx="3">
                  <c:v>2K</c:v>
                </c:pt>
                <c:pt idx="4">
                  <c:v>4K</c:v>
                </c:pt>
                <c:pt idx="5">
                  <c:v>8K</c:v>
                </c:pt>
                <c:pt idx="6">
                  <c:v>16K</c:v>
                </c:pt>
              </c:strCache>
            </c:strRef>
          </c:cat>
          <c:val>
            <c:numRef>
              <c:f>Sheet1!$C$11:$C$17</c:f>
              <c:numCache>
                <c:formatCode>General</c:formatCode>
                <c:ptCount val="7"/>
                <c:pt idx="0">
                  <c:v>18963.16</c:v>
                </c:pt>
                <c:pt idx="1">
                  <c:v>34742.04</c:v>
                </c:pt>
                <c:pt idx="2">
                  <c:v>69555.490000000005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F1-4F0E-BFAA-085B8C4E89FD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MVAPICH2 UD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Sheet1!$A$11:$A$17</c:f>
              <c:strCache>
                <c:ptCount val="7"/>
                <c:pt idx="0">
                  <c:v>256</c:v>
                </c:pt>
                <c:pt idx="1">
                  <c:v>512</c:v>
                </c:pt>
                <c:pt idx="2">
                  <c:v>1K</c:v>
                </c:pt>
                <c:pt idx="3">
                  <c:v>2K</c:v>
                </c:pt>
                <c:pt idx="4">
                  <c:v>4K</c:v>
                </c:pt>
                <c:pt idx="5">
                  <c:v>8K</c:v>
                </c:pt>
                <c:pt idx="6">
                  <c:v>16K</c:v>
                </c:pt>
              </c:strCache>
            </c:strRef>
          </c:cat>
          <c:val>
            <c:numRef>
              <c:f>Sheet1!$D$11:$D$17</c:f>
              <c:numCache>
                <c:formatCode>General</c:formatCode>
                <c:ptCount val="7"/>
                <c:pt idx="0">
                  <c:v>24849.1</c:v>
                </c:pt>
                <c:pt idx="1">
                  <c:v>45938.9</c:v>
                </c:pt>
                <c:pt idx="2">
                  <c:v>88067.27</c:v>
                </c:pt>
                <c:pt idx="3">
                  <c:v>157466.39000000001</c:v>
                </c:pt>
                <c:pt idx="4">
                  <c:v>242852.37</c:v>
                </c:pt>
                <c:pt idx="5">
                  <c:v>368573.63</c:v>
                </c:pt>
                <c:pt idx="6">
                  <c:v>862250.93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F1-4F0E-BFAA-085B8C4E89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b="0" dirty="0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b="0" dirty="0"/>
                  <a:t>Latency  (Microseconds)</a:t>
                </a:r>
              </a:p>
            </c:rich>
          </c:tx>
          <c:layout>
            <c:manualLayout>
              <c:xMode val="edge"/>
              <c:yMode val="edge"/>
              <c:x val="1.1096743934572528E-2"/>
              <c:y val="0.249069779192562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CN" dirty="0" err="1"/>
              <a:t>Allreduce</a:t>
            </a:r>
            <a:r>
              <a:rPr lang="en-US" altLang="zh-CN" dirty="0"/>
              <a:t> - 16 Nodes, 128 PPN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620173720627426"/>
          <c:y val="0.12137885358353701"/>
          <c:w val="0.77707497136955794"/>
          <c:h val="0.67019554342883125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MVAPICH2 RC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Sheet1!$A$5:$A$23</c:f>
              <c:strCache>
                <c:ptCount val="19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1K</c:v>
                </c:pt>
                <c:pt idx="9">
                  <c:v>2K</c:v>
                </c:pt>
                <c:pt idx="10">
                  <c:v>4K</c:v>
                </c:pt>
                <c:pt idx="11">
                  <c:v>8K</c:v>
                </c:pt>
                <c:pt idx="12">
                  <c:v>16K</c:v>
                </c:pt>
                <c:pt idx="13">
                  <c:v>32K</c:v>
                </c:pt>
                <c:pt idx="14">
                  <c:v>64K</c:v>
                </c:pt>
                <c:pt idx="15">
                  <c:v>128K</c:v>
                </c:pt>
                <c:pt idx="16">
                  <c:v>256K</c:v>
                </c:pt>
                <c:pt idx="17">
                  <c:v>512K</c:v>
                </c:pt>
                <c:pt idx="18">
                  <c:v>1M</c:v>
                </c:pt>
              </c:strCache>
            </c:strRef>
          </c:cat>
          <c:val>
            <c:numRef>
              <c:f>Sheet1!$C$5:$C$23</c:f>
              <c:numCache>
                <c:formatCode>General</c:formatCode>
                <c:ptCount val="19"/>
                <c:pt idx="0">
                  <c:v>28.12</c:v>
                </c:pt>
                <c:pt idx="1">
                  <c:v>27.58</c:v>
                </c:pt>
                <c:pt idx="2">
                  <c:v>27.66</c:v>
                </c:pt>
                <c:pt idx="3">
                  <c:v>27.88</c:v>
                </c:pt>
                <c:pt idx="4">
                  <c:v>30.05</c:v>
                </c:pt>
                <c:pt idx="5">
                  <c:v>31.81</c:v>
                </c:pt>
                <c:pt idx="6">
                  <c:v>33.82</c:v>
                </c:pt>
                <c:pt idx="7">
                  <c:v>39.130000000000003</c:v>
                </c:pt>
                <c:pt idx="8">
                  <c:v>43.37</c:v>
                </c:pt>
                <c:pt idx="9">
                  <c:v>53.67</c:v>
                </c:pt>
                <c:pt idx="10">
                  <c:v>94.99</c:v>
                </c:pt>
                <c:pt idx="11">
                  <c:v>408.15</c:v>
                </c:pt>
                <c:pt idx="12">
                  <c:v>181.45</c:v>
                </c:pt>
                <c:pt idx="13">
                  <c:v>312.63</c:v>
                </c:pt>
                <c:pt idx="14">
                  <c:v>504.67</c:v>
                </c:pt>
                <c:pt idx="15">
                  <c:v>645.36</c:v>
                </c:pt>
                <c:pt idx="16">
                  <c:v>839.06</c:v>
                </c:pt>
                <c:pt idx="17">
                  <c:v>1341.14</c:v>
                </c:pt>
                <c:pt idx="18">
                  <c:v>2333.7800000000002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40-459E-A49A-A5E3AA079D06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MVAPICH2 UD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Sheet1!$A$5:$A$23</c:f>
              <c:strCache>
                <c:ptCount val="19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1K</c:v>
                </c:pt>
                <c:pt idx="9">
                  <c:v>2K</c:v>
                </c:pt>
                <c:pt idx="10">
                  <c:v>4K</c:v>
                </c:pt>
                <c:pt idx="11">
                  <c:v>8K</c:v>
                </c:pt>
                <c:pt idx="12">
                  <c:v>16K</c:v>
                </c:pt>
                <c:pt idx="13">
                  <c:v>32K</c:v>
                </c:pt>
                <c:pt idx="14">
                  <c:v>64K</c:v>
                </c:pt>
                <c:pt idx="15">
                  <c:v>128K</c:v>
                </c:pt>
                <c:pt idx="16">
                  <c:v>256K</c:v>
                </c:pt>
                <c:pt idx="17">
                  <c:v>512K</c:v>
                </c:pt>
                <c:pt idx="18">
                  <c:v>1M</c:v>
                </c:pt>
              </c:strCache>
            </c:strRef>
          </c:cat>
          <c:val>
            <c:numRef>
              <c:f>Sheet1!$D$5:$D$23</c:f>
              <c:numCache>
                <c:formatCode>General</c:formatCode>
                <c:ptCount val="19"/>
                <c:pt idx="0">
                  <c:v>31.95</c:v>
                </c:pt>
                <c:pt idx="1">
                  <c:v>35.68</c:v>
                </c:pt>
                <c:pt idx="2">
                  <c:v>34.450000000000003</c:v>
                </c:pt>
                <c:pt idx="3">
                  <c:v>37.64</c:v>
                </c:pt>
                <c:pt idx="4">
                  <c:v>38.97</c:v>
                </c:pt>
                <c:pt idx="5">
                  <c:v>42.21</c:v>
                </c:pt>
                <c:pt idx="6">
                  <c:v>51.81</c:v>
                </c:pt>
                <c:pt idx="7">
                  <c:v>43.09</c:v>
                </c:pt>
                <c:pt idx="8">
                  <c:v>46.26</c:v>
                </c:pt>
                <c:pt idx="9">
                  <c:v>64.05</c:v>
                </c:pt>
                <c:pt idx="10">
                  <c:v>156.83000000000001</c:v>
                </c:pt>
                <c:pt idx="11">
                  <c:v>496.86</c:v>
                </c:pt>
                <c:pt idx="12">
                  <c:v>204.82</c:v>
                </c:pt>
                <c:pt idx="13">
                  <c:v>389.19</c:v>
                </c:pt>
                <c:pt idx="14">
                  <c:v>744.45</c:v>
                </c:pt>
                <c:pt idx="15">
                  <c:v>710.25</c:v>
                </c:pt>
                <c:pt idx="16">
                  <c:v>942.12</c:v>
                </c:pt>
                <c:pt idx="17">
                  <c:v>1938.89</c:v>
                </c:pt>
                <c:pt idx="18">
                  <c:v>2930.78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40-459E-A49A-A5E3AA079D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573896"/>
        <c:axId val="702574288"/>
        <c:extLst/>
      </c:lineChart>
      <c:catAx>
        <c:axId val="702573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b="0" dirty="0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89250973858897"/>
              <c:y val="0.9011697258913011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4288"/>
        <c:crossesAt val="0.1"/>
        <c:auto val="0"/>
        <c:lblAlgn val="ctr"/>
        <c:lblOffset val="100"/>
        <c:tickMarkSkip val="1"/>
        <c:noMultiLvlLbl val="0"/>
      </c:catAx>
      <c:valAx>
        <c:axId val="702574288"/>
        <c:scaling>
          <c:logBase val="10"/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b="0" dirty="0"/>
                  <a:t>Latency  (Microseconds)</a:t>
                </a:r>
              </a:p>
            </c:rich>
          </c:tx>
          <c:layout>
            <c:manualLayout>
              <c:xMode val="edge"/>
              <c:yMode val="edge"/>
              <c:x val="1.1096743934572528E-2"/>
              <c:y val="0.249069779192562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2573896"/>
        <c:crossesAt val="0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9977023269152644"/>
          <c:y val="0.1299400128324017"/>
          <c:w val="0.25871518646717723"/>
          <c:h val="0.19240843982872069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aseline="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4 Node UD Startup</a:t>
            </a:r>
          </a:p>
        </c:rich>
      </c:tx>
      <c:layout>
        <c:manualLayout>
          <c:xMode val="edge"/>
          <c:yMode val="edge"/>
          <c:x val="0.35108324260791934"/>
          <c:y val="3.1303986509359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690491348751002"/>
          <c:y val="0.19833943689883127"/>
          <c:w val="0.77678157715301765"/>
          <c:h val="0.566289646924868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'ud-rc-hybrid summary'!$F$4</c:f>
              <c:strCache>
                <c:ptCount val="1"/>
                <c:pt idx="0">
                  <c:v>ud-head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'ud-rc-hybrid summary'!$D$5:$D$12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</c:numCache>
            </c:numRef>
          </c:cat>
          <c:val>
            <c:numRef>
              <c:f>'ud-rc-hybrid summary'!$F$21:$F$28</c:f>
              <c:numCache>
                <c:formatCode>0</c:formatCode>
                <c:ptCount val="8"/>
                <c:pt idx="0">
                  <c:v>425.1</c:v>
                </c:pt>
                <c:pt idx="1">
                  <c:v>435.8</c:v>
                </c:pt>
                <c:pt idx="2">
                  <c:v>475.3</c:v>
                </c:pt>
                <c:pt idx="3">
                  <c:v>584.9</c:v>
                </c:pt>
                <c:pt idx="4">
                  <c:v>764.2</c:v>
                </c:pt>
                <c:pt idx="5">
                  <c:v>1048.5999999999999</c:v>
                </c:pt>
                <c:pt idx="6">
                  <c:v>1718.7</c:v>
                </c:pt>
                <c:pt idx="7">
                  <c:v>3341.3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46-453C-9197-7B35A3248B41}"/>
            </c:ext>
          </c:extLst>
        </c:ser>
        <c:ser>
          <c:idx val="1"/>
          <c:order val="1"/>
          <c:tx>
            <c:strRef>
              <c:f>'ud-rc-hybrid summary'!$G$4</c:f>
              <c:strCache>
                <c:ptCount val="1"/>
                <c:pt idx="0">
                  <c:v>ud-fix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274320" tIns="18288" rIns="0" bIns="18288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2746-453C-9197-7B35A3248B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274320" tIns="18288" rIns="36576" bIns="18288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'ud-rc-hybrid summary'!$D$5:$D$12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</c:numCache>
            </c:numRef>
          </c:cat>
          <c:val>
            <c:numRef>
              <c:f>'ud-rc-hybrid summary'!$G$21:$G$28</c:f>
              <c:numCache>
                <c:formatCode>0</c:formatCode>
                <c:ptCount val="8"/>
                <c:pt idx="0">
                  <c:v>183.9</c:v>
                </c:pt>
                <c:pt idx="1">
                  <c:v>189.5</c:v>
                </c:pt>
                <c:pt idx="2">
                  <c:v>226.2</c:v>
                </c:pt>
                <c:pt idx="3">
                  <c:v>339.5</c:v>
                </c:pt>
                <c:pt idx="4">
                  <c:v>528</c:v>
                </c:pt>
                <c:pt idx="5">
                  <c:v>818.8</c:v>
                </c:pt>
                <c:pt idx="6">
                  <c:v>1496.4</c:v>
                </c:pt>
                <c:pt idx="7">
                  <c:v>3120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46-453C-9197-7B35A3248B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32687359"/>
        <c:axId val="632692767"/>
      </c:barChart>
      <c:catAx>
        <c:axId val="63268735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PPN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2692767"/>
        <c:crosses val="autoZero"/>
        <c:auto val="1"/>
        <c:lblAlgn val="ctr"/>
        <c:lblOffset val="100"/>
        <c:noMultiLvlLbl val="0"/>
      </c:catAx>
      <c:valAx>
        <c:axId val="632692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Startup Time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2687359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9883802405698936"/>
          <c:y val="0.2161615808711928"/>
          <c:w val="0.36311004207901215"/>
          <c:h val="0.112402964014632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aseline="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 b="0" dirty="0"/>
              <a:t>64</a:t>
            </a:r>
            <a:r>
              <a:rPr lang="en-US" dirty="0"/>
              <a:t> </a:t>
            </a:r>
            <a:r>
              <a:rPr lang="en-US" b="0" dirty="0"/>
              <a:t>Node</a:t>
            </a:r>
            <a:r>
              <a:rPr lang="en-US" dirty="0"/>
              <a:t> </a:t>
            </a:r>
            <a:r>
              <a:rPr lang="en-US" b="0" dirty="0"/>
              <a:t>UD</a:t>
            </a:r>
            <a:r>
              <a:rPr lang="en-US" dirty="0"/>
              <a:t> </a:t>
            </a:r>
            <a:r>
              <a:rPr lang="en-US" b="0" dirty="0"/>
              <a:t>Startup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1050627213402731"/>
          <c:y val="0.16936938762719378"/>
          <c:w val="0.76210076924469095"/>
          <c:h val="0.52217064353018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'ud-rc-hybrid summary'!$F$4</c:f>
              <c:strCache>
                <c:ptCount val="1"/>
                <c:pt idx="0">
                  <c:v>ud-head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vert="horz" lIns="91440" tIns="182880" rIns="91440"/>
                <a:lstStyle/>
                <a:p>
                  <a:pPr>
                    <a:defRPr sz="12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8F13-4F89-A051-24CCBABE7496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vert="horz" tIns="137160" rIns="91440"/>
                <a:lstStyle/>
                <a:p>
                  <a:pPr>
                    <a:defRPr sz="12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8F13-4F89-A051-24CCBABE7496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vert="horz" tIns="137160" rIns="91440"/>
                <a:lstStyle/>
                <a:p>
                  <a:pPr>
                    <a:defRPr sz="12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8F13-4F89-A051-24CCBABE749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vert="horz" tIns="137160" rIns="91440"/>
                <a:lstStyle/>
                <a:p>
                  <a:pPr>
                    <a:defRPr sz="12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8F13-4F89-A051-24CCBABE74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tIns="91440" rIns="91440"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'ud-rc-hybrid summary'!$D$5:$D$12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</c:numCache>
            </c:numRef>
          </c:cat>
          <c:val>
            <c:numRef>
              <c:f>'ud-rc-hybrid summary'!$F$53:$F$60</c:f>
              <c:numCache>
                <c:formatCode>0</c:formatCode>
                <c:ptCount val="8"/>
                <c:pt idx="0">
                  <c:v>770.4</c:v>
                </c:pt>
                <c:pt idx="1">
                  <c:v>437.7</c:v>
                </c:pt>
                <c:pt idx="2">
                  <c:v>476.8</c:v>
                </c:pt>
                <c:pt idx="3">
                  <c:v>817.2</c:v>
                </c:pt>
                <c:pt idx="4">
                  <c:v>1883.6</c:v>
                </c:pt>
                <c:pt idx="5">
                  <c:v>3491.8</c:v>
                </c:pt>
                <c:pt idx="6">
                  <c:v>4736.6000000000004</c:v>
                </c:pt>
                <c:pt idx="7">
                  <c:v>8057.3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13-4F89-A051-24CCBABE7496}"/>
            </c:ext>
          </c:extLst>
        </c:ser>
        <c:ser>
          <c:idx val="1"/>
          <c:order val="1"/>
          <c:tx>
            <c:strRef>
              <c:f>'ud-rc-hybrid summary'!$G$4</c:f>
              <c:strCache>
                <c:ptCount val="1"/>
                <c:pt idx="0">
                  <c:v>ud-fix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vert="horz" lIns="274320" rIns="91440"/>
                <a:lstStyle/>
                <a:p>
                  <a:pPr>
                    <a:defRPr sz="12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8F13-4F89-A051-24CCBABE7496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vert="horz" lIns="274320" tIns="0"/>
                <a:lstStyle/>
                <a:p>
                  <a:pPr>
                    <a:defRPr sz="12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8F13-4F89-A051-24CCBABE749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vert="horz" lIns="182880" tIns="0"/>
                <a:lstStyle/>
                <a:p>
                  <a:pPr>
                    <a:defRPr sz="12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8F13-4F89-A051-24CCBABE74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lIns="182880"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'ud-rc-hybrid summary'!$D$5:$D$12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</c:numCache>
            </c:numRef>
          </c:cat>
          <c:val>
            <c:numRef>
              <c:f>'ud-rc-hybrid summary'!$G$53:$G$60</c:f>
              <c:numCache>
                <c:formatCode>0</c:formatCode>
                <c:ptCount val="8"/>
                <c:pt idx="0">
                  <c:v>531.1</c:v>
                </c:pt>
                <c:pt idx="1">
                  <c:v>204.3</c:v>
                </c:pt>
                <c:pt idx="2">
                  <c:v>245.2</c:v>
                </c:pt>
                <c:pt idx="3">
                  <c:v>654.4</c:v>
                </c:pt>
                <c:pt idx="4">
                  <c:v>1737.8</c:v>
                </c:pt>
                <c:pt idx="5">
                  <c:v>2953.9</c:v>
                </c:pt>
                <c:pt idx="6">
                  <c:v>4645</c:v>
                </c:pt>
                <c:pt idx="7">
                  <c:v>7962.375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F13-4F89-A051-24CCBABE74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32687359"/>
        <c:axId val="632692767"/>
      </c:barChart>
      <c:catAx>
        <c:axId val="632687359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PPN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632692767"/>
        <c:crosses val="autoZero"/>
        <c:auto val="1"/>
        <c:lblAlgn val="ctr"/>
        <c:lblOffset val="100"/>
        <c:noMultiLvlLbl val="0"/>
      </c:catAx>
      <c:valAx>
        <c:axId val="632692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Startup Time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632687359"/>
        <c:crosses val="autoZero"/>
        <c:crossBetween val="between"/>
      </c:valAx>
      <c:spPr>
        <a:noFill/>
        <a:ln w="9525">
          <a:solidFill>
            <a:srgbClr val="000000">
              <a:alpha val="99000"/>
            </a:srgb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 baseline="0"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0.73893</cdr:x>
      <cdr:y>0.43434</cdr:y>
    </cdr:from>
    <cdr:to>
      <cdr:x>0.80534</cdr:x>
      <cdr:y>0.66751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6431C59B-5636-3A57-4D5A-E7C244EF540B}"/>
            </a:ext>
          </a:extLst>
        </cdr:cNvPr>
        <cdr:cNvSpPr/>
      </cdr:nvSpPr>
      <cdr:spPr bwMode="auto">
        <a:xfrm xmlns:a="http://schemas.openxmlformats.org/drawingml/2006/main">
          <a:off x="4276036" y="1750926"/>
          <a:ext cx="384313" cy="93996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2">
            <a:lumMod val="40000"/>
            <a:lumOff val="60000"/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0.76146</cdr:x>
      <cdr:y>0.43742</cdr:y>
    </cdr:from>
    <cdr:to>
      <cdr:x>0.85232</cdr:x>
      <cdr:y>0.75708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6431C59B-5636-3A57-4D5A-E7C244EF540B}"/>
            </a:ext>
          </a:extLst>
        </cdr:cNvPr>
        <cdr:cNvSpPr/>
      </cdr:nvSpPr>
      <cdr:spPr bwMode="auto">
        <a:xfrm xmlns:a="http://schemas.openxmlformats.org/drawingml/2006/main">
          <a:off x="4406431" y="1763333"/>
          <a:ext cx="525752" cy="128862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2">
            <a:lumMod val="40000"/>
            <a:lumOff val="60000"/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0.7152</cdr:x>
      <cdr:y>0.5</cdr:y>
    </cdr:from>
    <cdr:to>
      <cdr:x>0.80808</cdr:x>
      <cdr:y>0.65223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6431C59B-5636-3A57-4D5A-E7C244EF540B}"/>
            </a:ext>
          </a:extLst>
        </cdr:cNvPr>
        <cdr:cNvSpPr/>
      </cdr:nvSpPr>
      <cdr:spPr bwMode="auto">
        <a:xfrm xmlns:a="http://schemas.openxmlformats.org/drawingml/2006/main">
          <a:off x="4593827" y="2015618"/>
          <a:ext cx="596613" cy="613667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2">
            <a:lumMod val="40000"/>
            <a:lumOff val="60000"/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0.93359</cdr:x>
      <cdr:y>0.12204</cdr:y>
    </cdr:from>
    <cdr:to>
      <cdr:x>1</cdr:x>
      <cdr:y>0.25411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6431C59B-5636-3A57-4D5A-E7C244EF540B}"/>
            </a:ext>
          </a:extLst>
        </cdr:cNvPr>
        <cdr:cNvSpPr/>
      </cdr:nvSpPr>
      <cdr:spPr bwMode="auto">
        <a:xfrm xmlns:a="http://schemas.openxmlformats.org/drawingml/2006/main">
          <a:off x="5402483" y="491970"/>
          <a:ext cx="384300" cy="532411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2">
            <a:lumMod val="40000"/>
            <a:lumOff val="60000"/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0.46679</cdr:x>
      <cdr:y>0.38723</cdr:y>
    </cdr:from>
    <cdr:to>
      <cdr:x>0.5332</cdr:x>
      <cdr:y>0.57686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6431C59B-5636-3A57-4D5A-E7C244EF540B}"/>
            </a:ext>
          </a:extLst>
        </cdr:cNvPr>
        <cdr:cNvSpPr/>
      </cdr:nvSpPr>
      <cdr:spPr bwMode="auto">
        <a:xfrm xmlns:a="http://schemas.openxmlformats.org/drawingml/2006/main">
          <a:off x="2701241" y="1561019"/>
          <a:ext cx="384300" cy="76445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2">
            <a:lumMod val="40000"/>
            <a:lumOff val="60000"/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31F6D-8E8A-4941-B7D7-88114F6E84E9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16212-57DD-4748-8DFC-2CB6B0886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5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1638" y="696913"/>
            <a:ext cx="6183312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96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1638" y="696913"/>
            <a:ext cx="6183312" cy="3479800"/>
          </a:xfrm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CA7853-FEA0-404D-A28E-1EBB2C87A31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42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F16212-57DD-4748-8DFC-2CB6B08868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0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F16212-57DD-4748-8DFC-2CB6B08868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92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F16212-57DD-4748-8DFC-2CB6B08868F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45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F16212-57DD-4748-8DFC-2CB6B08868F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32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F16212-57DD-4748-8DFC-2CB6B08868F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29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F16212-57DD-4748-8DFC-2CB6B08868F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75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F16212-57DD-4748-8DFC-2CB6B08868F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3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6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241596"/>
            <a:ext cx="10942040" cy="151631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4267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57" name="Rectangle 29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3879286" y="4106488"/>
            <a:ext cx="5198225" cy="1752600"/>
          </a:xfrm>
        </p:spPr>
        <p:txBody>
          <a:bodyPr/>
          <a:lstStyle>
            <a:lvl1pPr marL="0" indent="0" algn="ctr">
              <a:buFontTx/>
              <a:buNone/>
              <a:defRPr sz="2133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/>
              <a:t>Presenter Information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0" y="6783583"/>
            <a:ext cx="12192000" cy="74455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>
                <a:alpha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rtlCol="0" anchor="ctr">
            <a:noAutofit/>
          </a:bodyPr>
          <a:lstStyle/>
          <a:p>
            <a:pPr algn="ctr" eaLnBrk="0" hangingPunct="0">
              <a:lnSpc>
                <a:spcPct val="110000"/>
              </a:lnSpc>
              <a:spcBef>
                <a:spcPct val="20000"/>
              </a:spcBef>
            </a:pPr>
            <a:endParaRPr lang="en-US" sz="2400">
              <a:solidFill>
                <a:srgbClr val="CD052B"/>
              </a:solidFill>
              <a:latin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2" y="-30447"/>
            <a:ext cx="3188415" cy="113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1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939" y="1205348"/>
            <a:ext cx="10490661" cy="5104015"/>
          </a:xfrm>
        </p:spPr>
        <p:txBody>
          <a:bodyPr/>
          <a:lstStyle>
            <a:lvl1pPr>
              <a:lnSpc>
                <a:spcPct val="120000"/>
              </a:lnSpc>
              <a:defRPr sz="2400"/>
            </a:lvl1pPr>
            <a:lvl2pPr>
              <a:lnSpc>
                <a:spcPct val="120000"/>
              </a:lnSpc>
              <a:defRPr sz="2133"/>
            </a:lvl2pPr>
            <a:lvl3pPr>
              <a:lnSpc>
                <a:spcPct val="120000"/>
              </a:lnSpc>
              <a:defRPr sz="1867"/>
            </a:lvl3pPr>
            <a:lvl4pPr>
              <a:lnSpc>
                <a:spcPct val="120000"/>
              </a:lnSpc>
              <a:defRPr sz="1867"/>
            </a:lvl4pPr>
            <a:lvl5pPr>
              <a:lnSpc>
                <a:spcPct val="120000"/>
              </a:lnSpc>
              <a:defRPr sz="18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75857" y="238699"/>
            <a:ext cx="10795460" cy="772768"/>
          </a:xfrm>
          <a:prstGeom prst="rect">
            <a:avLst/>
          </a:prstGeom>
        </p:spPr>
        <p:txBody>
          <a:bodyPr/>
          <a:lstStyle>
            <a:lvl1pPr algn="l">
              <a:defRPr sz="48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599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4771" y="1197040"/>
            <a:ext cx="5229629" cy="5112327"/>
          </a:xfrm>
        </p:spPr>
        <p:txBody>
          <a:bodyPr/>
          <a:lstStyle>
            <a:lvl1pPr>
              <a:defRPr sz="2667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5345"/>
            <a:ext cx="5080000" cy="5104016"/>
          </a:xfrm>
        </p:spPr>
        <p:txBody>
          <a:bodyPr/>
          <a:lstStyle>
            <a:lvl1pPr>
              <a:defRPr sz="2667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75874" y="275096"/>
            <a:ext cx="10828713" cy="76445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lang="en-US" sz="3467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048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75855" y="275135"/>
            <a:ext cx="10795461" cy="77276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lang="en-US" sz="3467" b="1" dirty="0" smtClean="0">
                <a:solidFill>
                  <a:srgbClr val="CD052B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693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689804"/>
          </a:xfrm>
          <a:prstGeom prst="rect">
            <a:avLst/>
          </a:prstGeom>
        </p:spPr>
        <p:txBody>
          <a:bodyPr/>
          <a:lstStyle>
            <a:lvl1pPr>
              <a:defRPr sz="34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3"/>
            <a:ext cx="5384800" cy="2185988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30"/>
            <a:ext cx="5384800" cy="2187575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949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939" y="1205346"/>
            <a:ext cx="10490661" cy="5104015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5" hasCustomPrompt="1"/>
          </p:nvPr>
        </p:nvSpPr>
        <p:spPr>
          <a:xfrm>
            <a:off x="-1" y="228127"/>
            <a:ext cx="9460375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l">
              <a:lnSpc>
                <a:spcPts val="2187"/>
              </a:lnSpc>
              <a:spcBef>
                <a:spcPts val="0"/>
              </a:spcBef>
              <a:defRPr sz="2400" b="1" baseline="0">
                <a:solidFill>
                  <a:schemeClr val="bg1"/>
                </a:solidFill>
              </a:defRPr>
            </a:lvl1pPr>
            <a:lvl2pPr marL="0">
              <a:spcBef>
                <a:spcPts val="800"/>
              </a:spcBef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667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670543" indent="0">
              <a:spcBef>
                <a:spcPts val="467"/>
              </a:spcBef>
              <a:buNone/>
              <a:defRPr sz="2133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UNIT NAME HERE</a:t>
            </a:r>
          </a:p>
          <a:p>
            <a:pPr lvl="0"/>
            <a:r>
              <a:rPr lang="en-US"/>
              <a:t>LINE 2 AS NEEDED</a:t>
            </a:r>
          </a:p>
        </p:txBody>
      </p:sp>
    </p:spTree>
    <p:extLst>
      <p:ext uri="{BB962C8B-B14F-4D97-AF65-F5344CB8AC3E}">
        <p14:creationId xmlns:p14="http://schemas.microsoft.com/office/powerpoint/2010/main" val="79946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bd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2" y="6638752"/>
            <a:ext cx="735109" cy="2125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0" y="6645141"/>
            <a:ext cx="12192000" cy="230169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>
                <a:alpha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rtlCol="0" anchor="ctr">
            <a:noAutofit/>
          </a:bodyPr>
          <a:lstStyle/>
          <a:p>
            <a:pPr algn="ctr" eaLnBrk="0" hangingPunct="0">
              <a:lnSpc>
                <a:spcPct val="110000"/>
              </a:lnSpc>
              <a:spcBef>
                <a:spcPct val="20000"/>
              </a:spcBef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1" name="Rectangle 21"/>
          <p:cNvSpPr txBox="1">
            <a:spLocks noChangeArrowheads="1"/>
          </p:cNvSpPr>
          <p:nvPr/>
        </p:nvSpPr>
        <p:spPr bwMode="auto">
          <a:xfrm>
            <a:off x="0" y="6675817"/>
            <a:ext cx="12192000" cy="188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50000"/>
              </a:spcBef>
              <a:spcAft>
                <a:spcPct val="0"/>
              </a:spcAft>
              <a:defRPr sz="1000" b="1" kern="1200">
                <a:solidFill>
                  <a:srgbClr val="FFFFFF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333" dirty="0"/>
              <a:t>SC’23</a:t>
            </a:r>
          </a:p>
        </p:txBody>
      </p:sp>
      <p:sp>
        <p:nvSpPr>
          <p:cNvPr id="4096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6939" y="1030779"/>
            <a:ext cx="10490661" cy="525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189" lvl="0" indent="-457189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</a:pPr>
            <a:r>
              <a:rPr lang="en-US"/>
              <a:t>Click to edit Master text styles</a:t>
            </a:r>
          </a:p>
          <a:p>
            <a:pPr marL="457189" lvl="1" indent="-457189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</a:pPr>
            <a:r>
              <a:rPr lang="en-US"/>
              <a:t>Second level</a:t>
            </a:r>
          </a:p>
          <a:p>
            <a:pPr marL="457189" lvl="2" indent="-457189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</a:pPr>
            <a:r>
              <a:rPr lang="en-US"/>
              <a:t>Third level</a:t>
            </a:r>
          </a:p>
          <a:p>
            <a:pPr marL="457189" lvl="3" indent="-457189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</a:pPr>
            <a:r>
              <a:rPr lang="en-US"/>
              <a:t>Fourth level</a:t>
            </a:r>
          </a:p>
          <a:p>
            <a:pPr marL="457189" lvl="4" indent="-457189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</a:pPr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0" y="39"/>
            <a:ext cx="12192000" cy="74455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>
                <a:alpha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rtlCol="0" anchor="ctr">
            <a:noAutofit/>
          </a:bodyPr>
          <a:lstStyle/>
          <a:p>
            <a:pPr algn="ctr" eaLnBrk="0" hangingPunct="0">
              <a:lnSpc>
                <a:spcPct val="110000"/>
              </a:lnSpc>
              <a:spcBef>
                <a:spcPct val="20000"/>
              </a:spcBef>
            </a:pPr>
            <a:endParaRPr lang="en-US" sz="2400">
              <a:solidFill>
                <a:srgbClr val="CD052B"/>
              </a:solidFill>
              <a:latin typeface="Calibri"/>
            </a:endParaRPr>
          </a:p>
        </p:txBody>
      </p:sp>
      <p:sp>
        <p:nvSpPr>
          <p:cNvPr id="21" name="Rectangle 21"/>
          <p:cNvSpPr txBox="1">
            <a:spLocks noChangeArrowheads="1"/>
          </p:cNvSpPr>
          <p:nvPr/>
        </p:nvSpPr>
        <p:spPr bwMode="auto">
          <a:xfrm>
            <a:off x="11391978" y="6626530"/>
            <a:ext cx="800100" cy="214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50000"/>
              </a:spcBef>
              <a:spcAft>
                <a:spcPct val="0"/>
              </a:spcAft>
              <a:defRPr sz="1200" b="1" kern="1200">
                <a:solidFill>
                  <a:srgbClr val="FFFFFF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8138377F-5938-4BA9-803E-C530EB23E949}" type="slidenum">
              <a:rPr lang="en-US" sz="1600" smtClean="0"/>
              <a:pPr>
                <a:defRPr/>
              </a:pPr>
              <a:t>‹#›</a:t>
            </a:fld>
            <a:endParaRPr lang="en-US" sz="1600"/>
          </a:p>
        </p:txBody>
      </p:sp>
      <p:sp>
        <p:nvSpPr>
          <p:cNvPr id="8" name="Rectangle 21"/>
          <p:cNvSpPr txBox="1">
            <a:spLocks noChangeArrowheads="1"/>
          </p:cNvSpPr>
          <p:nvPr/>
        </p:nvSpPr>
        <p:spPr bwMode="auto">
          <a:xfrm>
            <a:off x="-84139" y="6725225"/>
            <a:ext cx="3676216" cy="229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21920" tIns="60960" rIns="121920" bIns="6096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50000"/>
              </a:spcBef>
              <a:spcAft>
                <a:spcPct val="0"/>
              </a:spcAft>
              <a:defRPr sz="1000" b="1" kern="1200">
                <a:solidFill>
                  <a:srgbClr val="FFFFFF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600"/>
              <a:t>Network Based Computing</a:t>
            </a:r>
            <a:r>
              <a:rPr lang="en-US" sz="1600" baseline="0"/>
              <a:t> Laboratory</a:t>
            </a:r>
            <a:endParaRPr lang="en-US" sz="1333"/>
          </a:p>
        </p:txBody>
      </p:sp>
    </p:spTree>
    <p:extLst>
      <p:ext uri="{BB962C8B-B14F-4D97-AF65-F5344CB8AC3E}">
        <p14:creationId xmlns:p14="http://schemas.microsoft.com/office/powerpoint/2010/main" val="122027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267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267" b="1">
          <a:solidFill>
            <a:schemeClr val="tx2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267" b="1">
          <a:solidFill>
            <a:schemeClr val="tx2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267" b="1">
          <a:solidFill>
            <a:schemeClr val="tx2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267" b="1">
          <a:solidFill>
            <a:schemeClr val="tx2"/>
          </a:solidFill>
          <a:latin typeface="Comic Sans MS" pitchFamily="66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kumimoji="1" sz="4267" b="1">
          <a:solidFill>
            <a:schemeClr val="tx2"/>
          </a:solidFill>
          <a:latin typeface="Comic Sans MS" pitchFamily="66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kumimoji="1" sz="4267" b="1">
          <a:solidFill>
            <a:schemeClr val="tx2"/>
          </a:solidFill>
          <a:latin typeface="Comic Sans MS" pitchFamily="66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kumimoji="1" sz="4267" b="1">
          <a:solidFill>
            <a:schemeClr val="tx2"/>
          </a:solidFill>
          <a:latin typeface="Comic Sans MS" pitchFamily="66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kumimoji="1" sz="4267" b="1">
          <a:solidFill>
            <a:schemeClr val="tx2"/>
          </a:solidFill>
          <a:latin typeface="Comic Sans MS" pitchFamily="66" charset="0"/>
        </a:defRPr>
      </a:lvl9pPr>
    </p:titleStyle>
    <p:bodyStyle>
      <a:lvl1pPr marL="457189" indent="-457189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kumimoji="1" lang="en-US" sz="240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990575" indent="-38099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kumimoji="1" sz="2133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523962" indent="-304792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kumimoji="1" sz="1867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2133547" indent="-304792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kumimoji="1" sz="1867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743131" indent="-304792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kumimoji="1" sz="1867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•"/>
        <a:defRPr kumimoji="1"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•"/>
        <a:defRPr kumimoji="1"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•"/>
        <a:defRPr kumimoji="1"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•"/>
        <a:defRPr kumimoji="1"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nda@cse.ohio-stat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echdocs.broadcom.com/us/en/storage-and-ethernet-connectivity/ethernet-nic-controllers/bcm957xxx/adapters/RDMA-over-Converged-Ethernet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7" Type="http://schemas.openxmlformats.org/officeDocument/2006/relationships/chart" Target="../charts/chart1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7" Type="http://schemas.openxmlformats.org/officeDocument/2006/relationships/chart" Target="../charts/chart2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3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nowlab.cse.ohio-state.ed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vapich.cse.ohio-state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823576" y="1217506"/>
            <a:ext cx="10544848" cy="2306280"/>
          </a:xfrm>
        </p:spPr>
        <p:txBody>
          <a:bodyPr lIns="91440" tIns="45720" rIns="91440" bIns="45720" anchor="t">
            <a:noAutofit/>
          </a:bodyPr>
          <a:lstStyle/>
          <a:p>
            <a:r>
              <a:rPr lang="en-US" sz="4400" dirty="0">
                <a:latin typeface="Calibri"/>
                <a:ea typeface="Calibri"/>
                <a:cs typeface="Calibri"/>
              </a:rPr>
              <a:t>High Performance &amp; Scalable MPI library over Broadcom RoCE</a:t>
            </a:r>
          </a:p>
        </p:txBody>
      </p:sp>
      <p:sp>
        <p:nvSpPr>
          <p:cNvPr id="9" name="Subtitle 6"/>
          <p:cNvSpPr>
            <a:spLocks noGrp="1"/>
          </p:cNvSpPr>
          <p:nvPr>
            <p:ph type="subTitle" sz="quarter" idx="1"/>
          </p:nvPr>
        </p:nvSpPr>
        <p:spPr>
          <a:xfrm>
            <a:off x="1701702" y="4066700"/>
            <a:ext cx="8788595" cy="1705615"/>
          </a:xfrm>
        </p:spPr>
        <p:txBody>
          <a:bodyPr/>
          <a:lstStyle/>
          <a:p>
            <a:endParaRPr lang="en-US" b="0" dirty="0"/>
          </a:p>
          <a:p>
            <a:pPr>
              <a:lnSpc>
                <a:spcPct val="80000"/>
              </a:lnSpc>
              <a:spcBef>
                <a:spcPts val="1333"/>
              </a:spcBef>
            </a:pPr>
            <a:r>
              <a:rPr lang="en-US" sz="2400" dirty="0">
                <a:latin typeface="Calibri"/>
                <a:ea typeface="Calibri"/>
                <a:cs typeface="Calibri"/>
              </a:rPr>
              <a:t>11/12/2023</a:t>
            </a:r>
            <a:endParaRPr lang="en-US" sz="2400" dirty="0">
              <a:ea typeface="Calibri"/>
            </a:endParaRPr>
          </a:p>
          <a:p>
            <a:pPr>
              <a:lnSpc>
                <a:spcPct val="80000"/>
              </a:lnSpc>
              <a:spcBef>
                <a:spcPts val="1333"/>
              </a:spcBef>
            </a:pPr>
            <a:r>
              <a:rPr lang="en-US" sz="2100" b="0" dirty="0">
                <a:latin typeface="Calibri"/>
                <a:cs typeface="Calibri"/>
              </a:rPr>
              <a:t>Network-based Computing Laboratory</a:t>
            </a:r>
          </a:p>
          <a:p>
            <a:pPr>
              <a:lnSpc>
                <a:spcPct val="80000"/>
              </a:lnSpc>
              <a:spcBef>
                <a:spcPts val="1333"/>
              </a:spcBef>
            </a:pPr>
            <a:r>
              <a:rPr lang="en-US" sz="2100" b="0" dirty="0">
                <a:latin typeface="Calibri"/>
                <a:cs typeface="Calibri"/>
              </a:rPr>
              <a:t>Department of Computer Science and Engineering</a:t>
            </a:r>
          </a:p>
          <a:p>
            <a:pPr>
              <a:lnSpc>
                <a:spcPct val="80000"/>
              </a:lnSpc>
              <a:spcBef>
                <a:spcPts val="1333"/>
              </a:spcBef>
            </a:pPr>
            <a:r>
              <a:rPr lang="en-US" sz="2100" b="0" dirty="0">
                <a:latin typeface="Calibri"/>
                <a:cs typeface="Calibri"/>
              </a:rPr>
              <a:t>The Ohio State University</a:t>
            </a:r>
            <a:endParaRPr lang="en-US" sz="2100" b="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490766" y="2903443"/>
            <a:ext cx="9516095" cy="118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67" tIns="61384" rIns="122767" bIns="61384"/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endParaRPr kumimoji="1" lang="en-US" altLang="zh-CN" sz="2400">
              <a:solidFill>
                <a:srgbClr val="FF3399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-1919290" y="1180056"/>
            <a:ext cx="184730" cy="5355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ctr" eaLnBrk="0" hangingPunct="0">
              <a:lnSpc>
                <a:spcPct val="120000"/>
              </a:lnSpc>
            </a:pPr>
            <a:endParaRPr lang="en-US" sz="2400">
              <a:latin typeface="+mj-lt"/>
              <a:cs typeface="Arial" pitchFamily="34" charset="0"/>
              <a:hlinkClick r:id="rId3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7DC450-805A-8E47-F39B-0BF06E46258D}"/>
              </a:ext>
            </a:extLst>
          </p:cNvPr>
          <p:cNvSpPr txBox="1"/>
          <p:nvPr/>
        </p:nvSpPr>
        <p:spPr bwMode="auto">
          <a:xfrm>
            <a:off x="1594483" y="3115542"/>
            <a:ext cx="9003034" cy="153189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sz="2800" b="0" dirty="0"/>
              <a:t>Mustafa </a:t>
            </a:r>
            <a:r>
              <a:rPr lang="en-US" altLang="zh-CN" sz="2800" b="0" dirty="0" err="1"/>
              <a:t>Abduljabbar</a:t>
            </a:r>
            <a:endParaRPr lang="en-US" altLang="zh-CN" sz="2800" b="0" dirty="0"/>
          </a:p>
          <a:p>
            <a:pPr>
              <a:lnSpc>
                <a:spcPct val="80000"/>
              </a:lnSpc>
            </a:pPr>
            <a:endParaRPr lang="en-US" altLang="zh-CN" sz="2400" baseline="30000" dirty="0">
              <a:ea typeface="宋体" pitchFamily="2" charset="-122"/>
            </a:endParaRPr>
          </a:p>
          <a:p>
            <a:pPr indent="0" algn="ctr">
              <a:buNone/>
            </a:pPr>
            <a:r>
              <a:rPr lang="en-US" altLang="zh-CN" sz="2000" b="0" strike="noStrike" spc="-1" dirty="0">
                <a:solidFill>
                  <a:srgbClr val="000000"/>
                </a:solidFill>
                <a:latin typeface="Arial"/>
              </a:rPr>
              <a:t>abduljabbar.1osu.edu</a:t>
            </a:r>
          </a:p>
          <a:p>
            <a:endParaRPr lang="en-US" altLang="zh-CN" sz="2400" b="0" dirty="0">
              <a:solidFill>
                <a:schemeClr val="tx1">
                  <a:lumMod val="95000"/>
                  <a:lumOff val="5000"/>
                </a:schemeClr>
              </a:solidFill>
              <a:ea typeface="宋体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1600" baseline="30000" dirty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8132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1210D1-31F8-FD68-0435-BCC580D95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RDMA Protocol Performance Characterization on 100 GbE</a:t>
            </a:r>
            <a:endParaRPr lang="zh-CN" altLang="en-US" sz="36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1E429C2-1A6F-3460-D467-18F5D61F6D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099715"/>
              </p:ext>
            </p:extLst>
          </p:nvPr>
        </p:nvGraphicFramePr>
        <p:xfrm>
          <a:off x="0" y="1666704"/>
          <a:ext cx="5851137" cy="406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01E9896-DE0F-1855-DEFD-8A6E1C1A1C8E}"/>
              </a:ext>
            </a:extLst>
          </p:cNvPr>
          <p:cNvCxnSpPr>
            <a:cxnSpLocks/>
          </p:cNvCxnSpPr>
          <p:nvPr/>
        </p:nvCxnSpPr>
        <p:spPr bwMode="auto">
          <a:xfrm>
            <a:off x="6170351" y="1131261"/>
            <a:ext cx="0" cy="5465928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CC0A876-BEAB-28C3-B19D-1318A7DBCE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424416"/>
              </p:ext>
            </p:extLst>
          </p:nvPr>
        </p:nvGraphicFramePr>
        <p:xfrm>
          <a:off x="6213402" y="1666704"/>
          <a:ext cx="5851137" cy="406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B68ECA1-84F0-35C8-F543-C8EB57D1F590}"/>
              </a:ext>
            </a:extLst>
          </p:cNvPr>
          <p:cNvSpPr txBox="1"/>
          <p:nvPr/>
        </p:nvSpPr>
        <p:spPr bwMode="auto">
          <a:xfrm>
            <a:off x="2611085" y="1270955"/>
            <a:ext cx="920620" cy="3957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D052B"/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RC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1EFFC6-5D53-806F-0CDB-12B0E58AD42E}"/>
              </a:ext>
            </a:extLst>
          </p:cNvPr>
          <p:cNvSpPr txBox="1"/>
          <p:nvPr/>
        </p:nvSpPr>
        <p:spPr bwMode="auto">
          <a:xfrm>
            <a:off x="9031763" y="1270954"/>
            <a:ext cx="920620" cy="3957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CD052B"/>
                </a:solidFill>
                <a:latin typeface="Times New Roman"/>
                <a:cs typeface="Arial"/>
              </a:rPr>
              <a:t>UD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D052B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A02A32-29D0-3C84-E79E-0DE98B8B8C16}"/>
              </a:ext>
            </a:extLst>
          </p:cNvPr>
          <p:cNvSpPr txBox="1"/>
          <p:nvPr/>
        </p:nvSpPr>
        <p:spPr>
          <a:xfrm>
            <a:off x="1138063" y="4411821"/>
            <a:ext cx="1157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3.93us</a:t>
            </a:r>
            <a:endParaRPr lang="en-US" sz="1200" b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360AA6-11B4-CCFC-8A55-08A0F37A6498}"/>
              </a:ext>
            </a:extLst>
          </p:cNvPr>
          <p:cNvSpPr txBox="1"/>
          <p:nvPr/>
        </p:nvSpPr>
        <p:spPr>
          <a:xfrm>
            <a:off x="7282979" y="3861855"/>
            <a:ext cx="1157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3.82us</a:t>
            </a:r>
            <a:endParaRPr lang="en-US" sz="1200" b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462C19-EF68-1D1F-8276-A8CC0098618F}"/>
              </a:ext>
            </a:extLst>
          </p:cNvPr>
          <p:cNvSpPr txBox="1"/>
          <p:nvPr/>
        </p:nvSpPr>
        <p:spPr>
          <a:xfrm>
            <a:off x="7332088" y="2878747"/>
            <a:ext cx="1157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rgbClr val="FF9933"/>
                </a:solidFill>
                <a:latin typeface="Calibri" charset="0"/>
                <a:ea typeface="Calibri" charset="0"/>
                <a:cs typeface="Calibri" charset="0"/>
              </a:rPr>
              <a:t>5.34us</a:t>
            </a:r>
            <a:endParaRPr lang="en-US" sz="1200" b="1" dirty="0">
              <a:solidFill>
                <a:srgbClr val="FF993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Plaque 1">
            <a:extLst>
              <a:ext uri="{FF2B5EF4-FFF2-40B4-BE49-F238E27FC236}">
                <a16:creationId xmlns:a16="http://schemas.microsoft.com/office/drawing/2014/main" id="{95E972FA-F23F-7055-FB13-11CA74630018}"/>
              </a:ext>
            </a:extLst>
          </p:cNvPr>
          <p:cNvSpPr/>
          <p:nvPr/>
        </p:nvSpPr>
        <p:spPr bwMode="auto">
          <a:xfrm>
            <a:off x="2147138" y="3101095"/>
            <a:ext cx="2354317" cy="983108"/>
          </a:xfrm>
          <a:prstGeom prst="plaque">
            <a:avLst/>
          </a:prstGeom>
          <a:solidFill>
            <a:schemeClr val="accent5">
              <a:lumMod val="60000"/>
              <a:lumOff val="40000"/>
            </a:schemeClr>
          </a:solidFill>
          <a:ln w="12700" cap="sq">
            <a:solidFill>
              <a:schemeClr val="tx1">
                <a:alpha val="25000"/>
              </a:schemeClr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 eaLnBrk="0" hangingPunct="0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On-par with IB-verbs</a:t>
            </a:r>
          </a:p>
        </p:txBody>
      </p:sp>
    </p:spTree>
    <p:extLst>
      <p:ext uri="{BB962C8B-B14F-4D97-AF65-F5344CB8AC3E}">
        <p14:creationId xmlns:p14="http://schemas.microsoft.com/office/powerpoint/2010/main" val="3767479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8DBF45-04A5-9FF9-60C6-943C12C67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9F56C0-6B98-E997-7013-6CBCAFB77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MPI level Overhead – Point-to-point Latency</a:t>
            </a:r>
            <a:endParaRPr lang="zh-CN" alt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D8B343-105D-E86B-C769-6CA940AEDC39}"/>
              </a:ext>
            </a:extLst>
          </p:cNvPr>
          <p:cNvSpPr txBox="1"/>
          <p:nvPr/>
        </p:nvSpPr>
        <p:spPr bwMode="auto">
          <a:xfrm>
            <a:off x="2779935" y="1205348"/>
            <a:ext cx="1822917" cy="3957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CD052B"/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RC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D052B"/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 Overhead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985DD9A-06ED-B1B7-F685-9A80474A3D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873862"/>
              </p:ext>
            </p:extLst>
          </p:nvPr>
        </p:nvGraphicFramePr>
        <p:xfrm>
          <a:off x="244863" y="1740791"/>
          <a:ext cx="5851137" cy="406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29725D4-51B6-0733-D56B-7BD8C3B56461}"/>
              </a:ext>
            </a:extLst>
          </p:cNvPr>
          <p:cNvSpPr txBox="1"/>
          <p:nvPr/>
        </p:nvSpPr>
        <p:spPr>
          <a:xfrm>
            <a:off x="1269582" y="4555146"/>
            <a:ext cx="1157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140ns</a:t>
            </a:r>
            <a:endParaRPr lang="en-US" sz="1200" b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E1FF25-AD7B-D66E-24C2-D007CB0BEB1C}"/>
              </a:ext>
            </a:extLst>
          </p:cNvPr>
          <p:cNvSpPr txBox="1"/>
          <p:nvPr/>
        </p:nvSpPr>
        <p:spPr>
          <a:xfrm>
            <a:off x="4685357" y="2022493"/>
            <a:ext cx="832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16.86us</a:t>
            </a:r>
            <a:endParaRPr lang="en-US" sz="1200" b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6655640-5A9B-95A6-10F9-83CB59EE0D8D}"/>
              </a:ext>
            </a:extLst>
          </p:cNvPr>
          <p:cNvCxnSpPr>
            <a:cxnSpLocks/>
          </p:cNvCxnSpPr>
          <p:nvPr/>
        </p:nvCxnSpPr>
        <p:spPr bwMode="auto">
          <a:xfrm>
            <a:off x="6176977" y="1090797"/>
            <a:ext cx="0" cy="5465928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CB988B2-3BBE-ADED-3BB3-38DBBD8FFB90}"/>
              </a:ext>
            </a:extLst>
          </p:cNvPr>
          <p:cNvSpPr txBox="1"/>
          <p:nvPr/>
        </p:nvSpPr>
        <p:spPr bwMode="auto">
          <a:xfrm>
            <a:off x="8725302" y="1131261"/>
            <a:ext cx="1822917" cy="3957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CD052B"/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UD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D052B"/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 Overhead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9D2FC80-80FC-8D10-0C89-679A7EDB7DF3}"/>
              </a:ext>
            </a:extLst>
          </p:cNvPr>
          <p:cNvGraphicFramePr>
            <a:graphicFrameLocks/>
          </p:cNvGraphicFramePr>
          <p:nvPr/>
        </p:nvGraphicFramePr>
        <p:xfrm>
          <a:off x="6190230" y="1666704"/>
          <a:ext cx="5851137" cy="406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BF77E46-C1F9-6B1B-7B3B-A1F56CF01958}"/>
              </a:ext>
            </a:extLst>
          </p:cNvPr>
          <p:cNvSpPr txBox="1"/>
          <p:nvPr/>
        </p:nvSpPr>
        <p:spPr>
          <a:xfrm>
            <a:off x="7214949" y="3591848"/>
            <a:ext cx="1157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1520ns</a:t>
            </a:r>
            <a:endParaRPr lang="en-US" sz="1200" b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5BFEFA-5ADD-6579-FB49-FDEFCE8CAA0B}"/>
              </a:ext>
            </a:extLst>
          </p:cNvPr>
          <p:cNvSpPr txBox="1"/>
          <p:nvPr/>
        </p:nvSpPr>
        <p:spPr>
          <a:xfrm>
            <a:off x="11359594" y="2299589"/>
            <a:ext cx="832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2420ns</a:t>
            </a:r>
            <a:endParaRPr lang="en-US" sz="1200" b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300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668560-7AE5-750E-8783-1B8B7EA48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2241" y="1011187"/>
            <a:ext cx="6012607" cy="5112327"/>
          </a:xfrm>
        </p:spPr>
        <p:txBody>
          <a:bodyPr/>
          <a:lstStyle/>
          <a:p>
            <a:pPr marL="1219200" lvl="2" indent="0">
              <a:buNone/>
            </a:pPr>
            <a:endParaRPr lang="en-US" sz="1400" dirty="0">
              <a:latin typeface="Calibri"/>
              <a:cs typeface="Calibri"/>
            </a:endParaRPr>
          </a:p>
          <a:p>
            <a:pPr marL="1219200" lvl="2" indent="0">
              <a:buNone/>
            </a:pPr>
            <a:endParaRPr lang="en-US" sz="1400" dirty="0">
              <a:latin typeface="Calibri"/>
              <a:cs typeface="Calibri"/>
            </a:endParaRPr>
          </a:p>
          <a:p>
            <a:pPr marL="1504950" lvl="2" indent="-285750"/>
            <a:endParaRPr lang="en-US" sz="867" dirty="0">
              <a:latin typeface="Calibri"/>
              <a:cs typeface="Calibri"/>
            </a:endParaRPr>
          </a:p>
          <a:p>
            <a:pPr marL="1523352" lvl="2" indent="-380365"/>
            <a:endParaRPr lang="en-US" sz="933" dirty="0">
              <a:latin typeface="Calibri"/>
              <a:ea typeface="Calibri"/>
              <a:cs typeface="Calibri"/>
            </a:endParaRPr>
          </a:p>
          <a:p>
            <a:pPr marL="1523352" lvl="2" indent="-380365"/>
            <a:endParaRPr lang="en-US" sz="933" dirty="0">
              <a:latin typeface="Calibri"/>
              <a:ea typeface="Calibri"/>
              <a:cs typeface="Calibri"/>
            </a:endParaRPr>
          </a:p>
          <a:p>
            <a:pPr marL="456565" indent="-456565"/>
            <a:endParaRPr lang="en-US" sz="1200" dirty="0">
              <a:latin typeface="Calibri"/>
              <a:ea typeface="Calibri"/>
              <a:cs typeface="Calibri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3AF771-482E-4837-8FB7-71DC68A3B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sz="3600" dirty="0">
                <a:latin typeface="Calibri"/>
                <a:cs typeface="Calibri"/>
              </a:rPr>
              <a:t>Overview</a:t>
            </a:r>
            <a:endParaRPr lang="en-US" sz="3600" b="0" dirty="0">
              <a:latin typeface="Calibri"/>
              <a:ea typeface="Calibri"/>
              <a:cs typeface="Calibri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9D41238E-FC9D-5227-E916-E8EDA5B5DC42}"/>
              </a:ext>
            </a:extLst>
          </p:cNvPr>
          <p:cNvSpPr txBox="1">
            <a:spLocks/>
          </p:cNvSpPr>
          <p:nvPr/>
        </p:nvSpPr>
        <p:spPr bwMode="auto">
          <a:xfrm>
            <a:off x="772241" y="1011186"/>
            <a:ext cx="10825100" cy="511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457189" indent="-457189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lang="en-US" sz="2667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990575" indent="-38099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667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523962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2133547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133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743131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867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335271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9pPr>
          </a:lstStyle>
          <a:p>
            <a:pPr marL="456565" indent="-456565"/>
            <a:r>
              <a:rPr lang="en-US" sz="2400" kern="0" dirty="0">
                <a:latin typeface="Calibri"/>
                <a:cs typeface="Calibri"/>
              </a:rPr>
              <a:t>Introduction</a:t>
            </a:r>
          </a:p>
          <a:p>
            <a:pPr marL="456565" indent="-456565"/>
            <a:r>
              <a:rPr lang="en-US" sz="2400" kern="0" dirty="0">
                <a:latin typeface="Calibri"/>
                <a:cs typeface="Calibri"/>
              </a:rPr>
              <a:t>Performance Characterization</a:t>
            </a:r>
          </a:p>
          <a:p>
            <a:pPr marL="989951" lvl="1" indent="-456565"/>
            <a:r>
              <a:rPr lang="en-US" sz="2400" kern="0" dirty="0">
                <a:latin typeface="Calibri"/>
                <a:cs typeface="Calibri"/>
              </a:rPr>
              <a:t>MPI performance overheads vs. IB level</a:t>
            </a:r>
          </a:p>
          <a:p>
            <a:pPr marL="456565" indent="-456565"/>
            <a:r>
              <a:rPr lang="en-US" sz="2400" b="1" kern="0" dirty="0">
                <a:solidFill>
                  <a:srgbClr val="FF0000"/>
                </a:solidFill>
                <a:latin typeface="Calibri"/>
                <a:cs typeface="Calibri"/>
              </a:rPr>
              <a:t>Performance Optimization</a:t>
            </a:r>
          </a:p>
          <a:p>
            <a:pPr marL="456565" indent="-456565"/>
            <a:r>
              <a:rPr lang="en-US" sz="2400" kern="0" dirty="0">
                <a:latin typeface="Calibri"/>
                <a:cs typeface="Calibri"/>
              </a:rPr>
              <a:t>Performance Evaluation</a:t>
            </a:r>
          </a:p>
          <a:p>
            <a:pPr marL="989951" lvl="1" indent="-456565"/>
            <a:r>
              <a:rPr lang="en-US" sz="2400" kern="0" dirty="0">
                <a:latin typeface="Calibri"/>
                <a:cs typeface="Calibri"/>
              </a:rPr>
              <a:t>Micro-benchmark level</a:t>
            </a:r>
          </a:p>
          <a:p>
            <a:pPr marL="989951" lvl="1" indent="-456565"/>
            <a:r>
              <a:rPr lang="en-US" sz="2400" kern="0" dirty="0">
                <a:latin typeface="Calibri"/>
                <a:cs typeface="Calibri"/>
              </a:rPr>
              <a:t>Application level</a:t>
            </a:r>
          </a:p>
          <a:p>
            <a:pPr marL="456565" indent="-456565"/>
            <a:r>
              <a:rPr lang="en-US" altLang="zh-CN" sz="2400" kern="0" dirty="0">
                <a:latin typeface="Calibri"/>
                <a:cs typeface="Calibri"/>
              </a:rPr>
              <a:t>MVAPICH 3.0 RC Performance Evaluation</a:t>
            </a:r>
          </a:p>
          <a:p>
            <a:pPr marL="456565" indent="-456565"/>
            <a:endParaRPr lang="en-US" sz="2400" kern="0" dirty="0">
              <a:latin typeface="Calibri"/>
              <a:cs typeface="Calibri"/>
            </a:endParaRPr>
          </a:p>
          <a:p>
            <a:pPr marL="533386" lvl="1" indent="0">
              <a:buNone/>
            </a:pPr>
            <a:endParaRPr lang="en-US" sz="2400" kern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4995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5FC3195-2B2F-F3A0-7E33-17F1A8A29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High-level description of optimization efforts:</a:t>
            </a:r>
          </a:p>
          <a:p>
            <a:pPr marL="989951" lvl="1" indent="-456565"/>
            <a:r>
              <a:rPr lang="en-US" altLang="zh-CN" sz="2400" b="1" kern="0" dirty="0">
                <a:latin typeface="Calibri"/>
                <a:cs typeface="Calibri"/>
              </a:rPr>
              <a:t>Add corresponding point-to-point &amp; collective tuning tables</a:t>
            </a:r>
          </a:p>
          <a:p>
            <a:pPr marL="1523338" lvl="2" indent="-456565"/>
            <a:r>
              <a:rPr lang="en-US" altLang="zh-CN" sz="2134" b="1" kern="0" dirty="0">
                <a:latin typeface="Calibri"/>
                <a:cs typeface="Calibri"/>
              </a:rPr>
              <a:t>For up to 64 nodes x 128 PPN = </a:t>
            </a:r>
          </a:p>
          <a:p>
            <a:pPr marL="1523338" lvl="2" indent="-456565"/>
            <a:r>
              <a:rPr lang="en-US" altLang="zh-CN" sz="2134" b="1" kern="0" dirty="0">
                <a:latin typeface="Calibri"/>
                <a:cs typeface="Calibri"/>
              </a:rPr>
              <a:t>Based on Dell</a:t>
            </a:r>
            <a:r>
              <a:rPr lang="en-US" altLang="zh-CN" sz="2134" b="1" dirty="0">
                <a:latin typeface="Calibri"/>
                <a:cs typeface="Calibri"/>
              </a:rPr>
              <a:t> Bluebonnet (CPU) system and Rattler2 (GPU) system</a:t>
            </a:r>
            <a:endParaRPr lang="en-US" altLang="zh-CN" sz="2134" b="1" kern="0" dirty="0">
              <a:latin typeface="Calibri"/>
              <a:cs typeface="Calibri"/>
            </a:endParaRPr>
          </a:p>
          <a:p>
            <a:pPr marL="989951" lvl="1" indent="-456565"/>
            <a:r>
              <a:rPr lang="en-US" altLang="zh-CN" sz="2400" kern="0" dirty="0">
                <a:latin typeface="Calibri"/>
                <a:cs typeface="Calibri"/>
              </a:rPr>
              <a:t>Enhanced UD+RC hybrid transport mode tuned for Broadcom adapter</a:t>
            </a:r>
          </a:p>
          <a:p>
            <a:pPr marL="989951" lvl="1" indent="-456565"/>
            <a:r>
              <a:rPr lang="en-US" altLang="zh-CN" sz="2400" kern="0" dirty="0">
                <a:latin typeface="Calibri"/>
                <a:cs typeface="Calibri"/>
              </a:rPr>
              <a:t>Optimized default CPU mapping policy</a:t>
            </a:r>
          </a:p>
          <a:p>
            <a:pPr marL="989951" lvl="1" indent="-456565"/>
            <a:r>
              <a:rPr lang="en-US" altLang="zh-CN" sz="2400" kern="0" dirty="0">
                <a:latin typeface="Calibri"/>
                <a:cs typeface="Calibri"/>
              </a:rPr>
              <a:t>Support for asynchronous threading progress</a:t>
            </a:r>
          </a:p>
          <a:p>
            <a:pPr marL="989951" lvl="1" indent="-456565"/>
            <a:r>
              <a:rPr lang="en-US" altLang="zh-CN" sz="2400" kern="0" dirty="0">
                <a:latin typeface="Calibri"/>
                <a:cs typeface="Calibri"/>
              </a:rPr>
              <a:t>Startup Optimization</a:t>
            </a:r>
          </a:p>
          <a:p>
            <a:pPr marL="989951" lvl="1" indent="-456565"/>
            <a:r>
              <a:rPr lang="en-US" altLang="zh-CN" sz="2400" kern="0" dirty="0">
                <a:latin typeface="Calibri"/>
                <a:cs typeface="Calibri"/>
              </a:rPr>
              <a:t>Point-to-point Message Coalescing</a:t>
            </a:r>
          </a:p>
          <a:p>
            <a:pPr marL="989951" lvl="1" indent="-456565"/>
            <a:r>
              <a:rPr lang="en-US" altLang="zh-CN" sz="2400" dirty="0">
                <a:latin typeface="Calibri"/>
                <a:cs typeface="Calibri"/>
              </a:rPr>
              <a:t>SGL packetized eager communication</a:t>
            </a:r>
            <a:endParaRPr lang="en-US" altLang="zh-CN" sz="2400" kern="0" dirty="0">
              <a:latin typeface="Calibri"/>
              <a:cs typeface="Calibri"/>
            </a:endParaRPr>
          </a:p>
          <a:p>
            <a:pPr marL="989951" lvl="1" indent="-456565"/>
            <a:endParaRPr lang="en-US" altLang="zh-CN" sz="2400" kern="0" dirty="0">
              <a:latin typeface="Calibri"/>
              <a:cs typeface="Calibri"/>
            </a:endParaRPr>
          </a:p>
          <a:p>
            <a:pPr lvl="1"/>
            <a:endParaRPr lang="zh-CN" alt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F9C215C-303B-1DB4-99F8-74A36C913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Performance Optimization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20574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9C5AD0-B3DD-6366-568D-584A3EB24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939" y="1205349"/>
            <a:ext cx="6084313" cy="2723922"/>
          </a:xfrm>
        </p:spPr>
        <p:txBody>
          <a:bodyPr/>
          <a:lstStyle/>
          <a:p>
            <a:r>
              <a:rPr lang="en-US" altLang="zh-CN" sz="2000" dirty="0"/>
              <a:t>RC has better performance vs. UD in most cases</a:t>
            </a:r>
          </a:p>
          <a:p>
            <a:r>
              <a:rPr lang="en-US" altLang="zh-CN" sz="2000" dirty="0"/>
              <a:t>UD becomes exclusive on large scales (e.g. </a:t>
            </a:r>
            <a:r>
              <a:rPr lang="en-US" altLang="zh-CN" sz="2000" dirty="0" err="1"/>
              <a:t>alltoall</a:t>
            </a:r>
            <a:r>
              <a:rPr lang="en-US" altLang="zh-CN" sz="2000" dirty="0"/>
              <a:t> with &gt;= 16 nodes)</a:t>
            </a:r>
          </a:p>
          <a:p>
            <a:r>
              <a:rPr lang="en-US" altLang="zh-CN" sz="2000" dirty="0"/>
              <a:t>Tuned hybrid transport mode</a:t>
            </a:r>
          </a:p>
          <a:p>
            <a:pPr lvl="1"/>
            <a:r>
              <a:rPr lang="en-US" altLang="zh-CN" sz="1733" dirty="0"/>
              <a:t>Use RC for small scale &amp; message sizes</a:t>
            </a:r>
          </a:p>
          <a:p>
            <a:pPr lvl="1"/>
            <a:r>
              <a:rPr lang="en-US" altLang="zh-CN" sz="1733" dirty="0"/>
              <a:t>Use UD for the other cases</a:t>
            </a:r>
            <a:endParaRPr lang="zh-CN" altLang="en-US" sz="1733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B36623-1080-1499-81BE-90C485BE2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UD + RC Transport Protocol Analysis</a:t>
            </a:r>
            <a:endParaRPr lang="zh-CN" altLang="en-US" sz="36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CBFF336-4CAC-8888-975D-13194680CE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182724"/>
              </p:ext>
            </p:extLst>
          </p:nvPr>
        </p:nvGraphicFramePr>
        <p:xfrm>
          <a:off x="6930887" y="755375"/>
          <a:ext cx="5050845" cy="2941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68326DB-9FF4-0932-4180-DBD1E1EEBA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781302"/>
              </p:ext>
            </p:extLst>
          </p:nvPr>
        </p:nvGraphicFramePr>
        <p:xfrm>
          <a:off x="6930887" y="3822710"/>
          <a:ext cx="5126662" cy="2486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5534798-595D-48E6-81C7-B6ABB266E0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6060333"/>
              </p:ext>
            </p:extLst>
          </p:nvPr>
        </p:nvGraphicFramePr>
        <p:xfrm>
          <a:off x="1215507" y="3822710"/>
          <a:ext cx="4958080" cy="2486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11037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5FC3195-2B2F-F3A0-7E33-17F1A8A29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High-level description of optimization efforts:</a:t>
            </a:r>
          </a:p>
          <a:p>
            <a:pPr marL="989951" lvl="1" indent="-456565"/>
            <a:r>
              <a:rPr lang="en-US" altLang="zh-CN" sz="2400" kern="0" dirty="0">
                <a:latin typeface="Calibri"/>
                <a:cs typeface="Calibri"/>
              </a:rPr>
              <a:t>Add corresponding point-to-point &amp; collective tuning tables</a:t>
            </a:r>
          </a:p>
          <a:p>
            <a:pPr marL="989951" lvl="1" indent="-456565"/>
            <a:r>
              <a:rPr lang="en-US" altLang="zh-CN" sz="2400" kern="0" dirty="0">
                <a:latin typeface="Calibri"/>
                <a:cs typeface="Calibri"/>
              </a:rPr>
              <a:t>Enhanced UD+RC hybrid transport mode tuned for Broadcom adapter</a:t>
            </a:r>
          </a:p>
          <a:p>
            <a:pPr marL="989951" lvl="1" indent="-456565"/>
            <a:r>
              <a:rPr lang="en-US" altLang="zh-CN" sz="2400" b="1" kern="0" dirty="0">
                <a:latin typeface="Calibri"/>
                <a:cs typeface="Calibri"/>
              </a:rPr>
              <a:t>Optimized default CPU mapping policy</a:t>
            </a:r>
          </a:p>
          <a:p>
            <a:pPr marL="1523338" lvl="2" indent="-456565"/>
            <a:r>
              <a:rPr lang="en-US" altLang="zh-CN" sz="2134" b="1" dirty="0">
                <a:latin typeface="Calibri"/>
                <a:cs typeface="Calibri"/>
              </a:rPr>
              <a:t>Make hybrid spread CPU mapping policy as default</a:t>
            </a:r>
            <a:endParaRPr lang="en-US" altLang="zh-CN" sz="2134" b="1" kern="0" dirty="0">
              <a:latin typeface="Calibri"/>
              <a:cs typeface="Calibri"/>
            </a:endParaRPr>
          </a:p>
          <a:p>
            <a:pPr marL="989951" lvl="1" indent="-456565"/>
            <a:r>
              <a:rPr lang="en-US" altLang="zh-CN" sz="2400" b="1" kern="0" dirty="0">
                <a:latin typeface="Calibri"/>
                <a:cs typeface="Calibri"/>
              </a:rPr>
              <a:t>Support for asynchronous threading progress</a:t>
            </a:r>
          </a:p>
          <a:p>
            <a:pPr marL="989951" lvl="1" indent="-456565"/>
            <a:r>
              <a:rPr lang="en-US" altLang="zh-CN" sz="2400" kern="0" dirty="0">
                <a:latin typeface="Calibri"/>
                <a:cs typeface="Calibri"/>
              </a:rPr>
              <a:t>UD Startup Optimization</a:t>
            </a:r>
          </a:p>
          <a:p>
            <a:pPr marL="989951" lvl="1" indent="-456565"/>
            <a:r>
              <a:rPr lang="en-US" altLang="zh-CN" sz="2400" kern="0" dirty="0">
                <a:latin typeface="Calibri"/>
                <a:cs typeface="Calibri"/>
              </a:rPr>
              <a:t>Point-to-point Message Coalescing</a:t>
            </a:r>
          </a:p>
          <a:p>
            <a:pPr marL="989951" lvl="1" indent="-456565"/>
            <a:r>
              <a:rPr lang="en-US" altLang="zh-CN" sz="2400" dirty="0">
                <a:latin typeface="Calibri"/>
                <a:cs typeface="Calibri"/>
              </a:rPr>
              <a:t>SGL packetized eager communication</a:t>
            </a:r>
            <a:endParaRPr lang="en-US" altLang="zh-CN" sz="2400" kern="0" dirty="0">
              <a:latin typeface="Calibri"/>
              <a:cs typeface="Calibri"/>
            </a:endParaRPr>
          </a:p>
          <a:p>
            <a:pPr marL="989951" lvl="1" indent="-456565"/>
            <a:endParaRPr lang="en-US" altLang="zh-CN" sz="2400" kern="0" dirty="0">
              <a:latin typeface="Calibri"/>
              <a:cs typeface="Calibri"/>
            </a:endParaRPr>
          </a:p>
          <a:p>
            <a:pPr lvl="1"/>
            <a:endParaRPr lang="zh-CN" alt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F9C215C-303B-1DB4-99F8-74A36C913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Performance Optimization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12900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078DA1-79E7-C293-E000-40575F5AA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940" y="4764157"/>
            <a:ext cx="10921356" cy="1545206"/>
          </a:xfrm>
        </p:spPr>
        <p:txBody>
          <a:bodyPr/>
          <a:lstStyle/>
          <a:p>
            <a:r>
              <a:rPr lang="en-US" altLang="zh-CN" dirty="0"/>
              <a:t>Provide up to 2.3x faster UD startup in small 4 nodes scale</a:t>
            </a:r>
          </a:p>
          <a:p>
            <a:r>
              <a:rPr lang="en-US" altLang="zh-CN" dirty="0"/>
              <a:t>Provide up to 2.1x faster UD startup in large 64 nodes scale</a:t>
            </a:r>
            <a:endParaRPr lang="zh-CN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21D7A3-8358-BC1E-2251-DB166157D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UD Startup Optimization</a:t>
            </a:r>
            <a:endParaRPr lang="zh-CN" altLang="en-US" sz="3600" dirty="0"/>
          </a:p>
        </p:txBody>
      </p:sp>
      <p:graphicFrame>
        <p:nvGraphicFramePr>
          <p:cNvPr id="4" name="Content Placeholder 9">
            <a:extLst>
              <a:ext uri="{FF2B5EF4-FFF2-40B4-BE49-F238E27FC236}">
                <a16:creationId xmlns:a16="http://schemas.microsoft.com/office/drawing/2014/main" id="{90A2CC41-E61B-928B-4D81-025F4DE86A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909222"/>
              </p:ext>
            </p:extLst>
          </p:nvPr>
        </p:nvGraphicFramePr>
        <p:xfrm>
          <a:off x="560088" y="1265583"/>
          <a:ext cx="5309060" cy="305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1B22C1A9-251B-D338-5E9A-AB9FDE134B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8012230"/>
              </p:ext>
            </p:extLst>
          </p:nvPr>
        </p:nvGraphicFramePr>
        <p:xfrm>
          <a:off x="6549704" y="1265583"/>
          <a:ext cx="5082208" cy="305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46046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668560-7AE5-750E-8783-1B8B7EA48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2241" y="1011187"/>
            <a:ext cx="6012607" cy="5112327"/>
          </a:xfrm>
        </p:spPr>
        <p:txBody>
          <a:bodyPr/>
          <a:lstStyle/>
          <a:p>
            <a:pPr marL="1219200" lvl="2" indent="0">
              <a:buNone/>
            </a:pPr>
            <a:endParaRPr lang="en-US" sz="1400" dirty="0">
              <a:latin typeface="Calibri"/>
              <a:cs typeface="Calibri"/>
            </a:endParaRPr>
          </a:p>
          <a:p>
            <a:pPr marL="1219200" lvl="2" indent="0">
              <a:buNone/>
            </a:pPr>
            <a:endParaRPr lang="en-US" sz="1400" dirty="0">
              <a:latin typeface="Calibri"/>
              <a:cs typeface="Calibri"/>
            </a:endParaRPr>
          </a:p>
          <a:p>
            <a:pPr marL="1504950" lvl="2" indent="-285750"/>
            <a:endParaRPr lang="en-US" sz="867" dirty="0">
              <a:latin typeface="Calibri"/>
              <a:cs typeface="Calibri"/>
            </a:endParaRPr>
          </a:p>
          <a:p>
            <a:pPr marL="1523352" lvl="2" indent="-380365"/>
            <a:endParaRPr lang="en-US" sz="933" dirty="0">
              <a:latin typeface="Calibri"/>
              <a:ea typeface="Calibri"/>
              <a:cs typeface="Calibri"/>
            </a:endParaRPr>
          </a:p>
          <a:p>
            <a:pPr marL="1523352" lvl="2" indent="-380365"/>
            <a:endParaRPr lang="en-US" sz="933" dirty="0">
              <a:latin typeface="Calibri"/>
              <a:ea typeface="Calibri"/>
              <a:cs typeface="Calibri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3AF771-482E-4837-8FB7-71DC68A3B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altLang="zh-CN" sz="3450" dirty="0">
                <a:latin typeface="Calibri"/>
                <a:cs typeface="Calibri"/>
              </a:rPr>
              <a:t>Pt-to-Pt Coalescing Performance</a:t>
            </a:r>
            <a:endParaRPr lang="en-US" sz="3450" b="0" dirty="0">
              <a:latin typeface="Calibri"/>
              <a:ea typeface="Calibri"/>
              <a:cs typeface="Calibri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836F27E-6C1A-1162-631C-1942994FF54E}"/>
              </a:ext>
            </a:extLst>
          </p:cNvPr>
          <p:cNvCxnSpPr>
            <a:cxnSpLocks/>
          </p:cNvCxnSpPr>
          <p:nvPr/>
        </p:nvCxnSpPr>
        <p:spPr bwMode="auto">
          <a:xfrm>
            <a:off x="6170351" y="858884"/>
            <a:ext cx="0" cy="4380394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66547B9-93C8-085B-4745-FD98D37101EE}"/>
              </a:ext>
            </a:extLst>
          </p:cNvPr>
          <p:cNvSpPr txBox="1"/>
          <p:nvPr/>
        </p:nvSpPr>
        <p:spPr bwMode="auto">
          <a:xfrm>
            <a:off x="2147258" y="1131261"/>
            <a:ext cx="2292220" cy="3957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>
                <a:solidFill>
                  <a:srgbClr val="CD052B"/>
                </a:solidFill>
                <a:latin typeface="Times New Roman"/>
                <a:cs typeface="Arial"/>
              </a:rPr>
              <a:t>osu_bw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D052B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A3A09F-54B5-40D7-B471-F554899BC0B7}"/>
              </a:ext>
            </a:extLst>
          </p:cNvPr>
          <p:cNvSpPr txBox="1"/>
          <p:nvPr/>
        </p:nvSpPr>
        <p:spPr bwMode="auto">
          <a:xfrm>
            <a:off x="7984436" y="1131261"/>
            <a:ext cx="2563784" cy="3957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D052B"/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osu_bibw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D052B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  <p:sp>
        <p:nvSpPr>
          <p:cNvPr id="3" name="Subtitle 6">
            <a:extLst>
              <a:ext uri="{FF2B5EF4-FFF2-40B4-BE49-F238E27FC236}">
                <a16:creationId xmlns:a16="http://schemas.microsoft.com/office/drawing/2014/main" id="{F99E45D1-B422-2AEE-B9CD-7D37A91E1BD3}"/>
              </a:ext>
            </a:extLst>
          </p:cNvPr>
          <p:cNvSpPr txBox="1">
            <a:spLocks/>
          </p:cNvSpPr>
          <p:nvPr/>
        </p:nvSpPr>
        <p:spPr bwMode="auto">
          <a:xfrm>
            <a:off x="531257" y="5644039"/>
            <a:ext cx="12003899" cy="1101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457189" indent="-457189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lang="en-US" sz="2667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990575" indent="-38099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667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523962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2133547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133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743131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867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335271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Char char="-"/>
            </a:pPr>
            <a:r>
              <a:rPr lang="en-US" sz="1400" kern="0" dirty="0">
                <a:solidFill>
                  <a:schemeClr val="bg2"/>
                </a:solidFill>
                <a:latin typeface="Calibri"/>
                <a:cs typeface="Calibri"/>
              </a:rPr>
              <a:t>Enabling/disabling coalescing has an impact on BW and </a:t>
            </a:r>
            <a:r>
              <a:rPr lang="en-US" sz="1400" kern="0" dirty="0" err="1">
                <a:solidFill>
                  <a:schemeClr val="bg2"/>
                </a:solidFill>
                <a:latin typeface="Calibri"/>
                <a:cs typeface="Calibri"/>
              </a:rPr>
              <a:t>BiBW</a:t>
            </a:r>
            <a:endParaRPr lang="en-US" sz="1400" kern="0" dirty="0">
              <a:solidFill>
                <a:schemeClr val="bg2"/>
              </a:solidFill>
              <a:latin typeface="Calibri"/>
              <a:cs typeface="Calibri"/>
            </a:endParaRPr>
          </a:p>
          <a:p>
            <a:pPr lvl="1">
              <a:buFontTx/>
              <a:buChar char="-"/>
            </a:pPr>
            <a:r>
              <a:rPr lang="en-US" sz="1400" kern="0" dirty="0">
                <a:solidFill>
                  <a:schemeClr val="bg2"/>
                </a:solidFill>
                <a:latin typeface="Calibri"/>
                <a:cs typeface="Calibri"/>
              </a:rPr>
              <a:t>Coalescing effective up to 1K message size</a:t>
            </a:r>
          </a:p>
          <a:p>
            <a:pPr>
              <a:buFontTx/>
              <a:buChar char="-"/>
            </a:pPr>
            <a:r>
              <a:rPr lang="en-US" sz="1400" kern="0" dirty="0">
                <a:solidFill>
                  <a:schemeClr val="bg2"/>
                </a:solidFill>
                <a:latin typeface="Calibri"/>
                <a:cs typeface="Calibri"/>
              </a:rPr>
              <a:t>Up to 1.6x higher bandwidth, 2.7x higher bi-bandwidth with medium sized messages</a:t>
            </a:r>
          </a:p>
          <a:p>
            <a:pPr marL="0" indent="0">
              <a:buNone/>
            </a:pPr>
            <a:endParaRPr lang="en-US" sz="1400" kern="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F599086-1707-FA97-4FCC-C425A66FAB15}"/>
              </a:ext>
            </a:extLst>
          </p:cNvPr>
          <p:cNvGrpSpPr/>
          <p:nvPr/>
        </p:nvGrpSpPr>
        <p:grpSpPr>
          <a:xfrm>
            <a:off x="143565" y="1612802"/>
            <a:ext cx="11569384" cy="4031237"/>
            <a:chOff x="143565" y="1612802"/>
            <a:chExt cx="11569384" cy="4031237"/>
          </a:xfrm>
        </p:grpSpPr>
        <p:graphicFrame>
          <p:nvGraphicFramePr>
            <p:cNvPr id="13" name="Chart 12">
              <a:extLst>
                <a:ext uri="{FF2B5EF4-FFF2-40B4-BE49-F238E27FC236}">
                  <a16:creationId xmlns:a16="http://schemas.microsoft.com/office/drawing/2014/main" id="{F25E0E2B-0DA6-1B81-E5FC-6402B8ED69E8}"/>
                </a:ext>
              </a:extLst>
            </p:cNvPr>
            <p:cNvGraphicFramePr/>
            <p:nvPr/>
          </p:nvGraphicFramePr>
          <p:xfrm>
            <a:off x="143565" y="1612802"/>
            <a:ext cx="5786783" cy="40312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13116E9-B6CE-02DB-3DEC-C11DF32E8E36}"/>
                </a:ext>
              </a:extLst>
            </p:cNvPr>
            <p:cNvSpPr txBox="1"/>
            <p:nvPr/>
          </p:nvSpPr>
          <p:spPr>
            <a:xfrm>
              <a:off x="10555254" y="3034016"/>
              <a:ext cx="11576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2.7x</a:t>
              </a:r>
              <a:endParaRPr lang="en-US" sz="12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8EBFA27-E324-E7E5-3F19-3BEDAA8D4E3A}"/>
              </a:ext>
            </a:extLst>
          </p:cNvPr>
          <p:cNvGrpSpPr/>
          <p:nvPr/>
        </p:nvGrpSpPr>
        <p:grpSpPr>
          <a:xfrm>
            <a:off x="4313317" y="1612802"/>
            <a:ext cx="7735120" cy="4031237"/>
            <a:chOff x="4160917" y="1460402"/>
            <a:chExt cx="7735120" cy="4031237"/>
          </a:xfrm>
        </p:grpSpPr>
        <p:graphicFrame>
          <p:nvGraphicFramePr>
            <p:cNvPr id="17" name="Chart 16">
              <a:extLst>
                <a:ext uri="{FF2B5EF4-FFF2-40B4-BE49-F238E27FC236}">
                  <a16:creationId xmlns:a16="http://schemas.microsoft.com/office/drawing/2014/main" id="{9EF12B2D-48EE-EEC0-E9C2-7E342C448F3F}"/>
                </a:ext>
              </a:extLst>
            </p:cNvPr>
            <p:cNvGraphicFramePr/>
            <p:nvPr/>
          </p:nvGraphicFramePr>
          <p:xfrm>
            <a:off x="6109254" y="1460402"/>
            <a:ext cx="5786783" cy="40312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ADD204B-2753-16AD-45EB-1A4E3C7B817E}"/>
                </a:ext>
              </a:extLst>
            </p:cNvPr>
            <p:cNvSpPr txBox="1"/>
            <p:nvPr/>
          </p:nvSpPr>
          <p:spPr>
            <a:xfrm>
              <a:off x="4160917" y="2976205"/>
              <a:ext cx="11576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1.6x</a:t>
              </a:r>
              <a:endParaRPr lang="en-US" sz="12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0505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668560-7AE5-750E-8783-1B8B7EA48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2241" y="1011187"/>
            <a:ext cx="6012607" cy="5112327"/>
          </a:xfrm>
        </p:spPr>
        <p:txBody>
          <a:bodyPr/>
          <a:lstStyle/>
          <a:p>
            <a:pPr marL="1219200" lvl="2" indent="0">
              <a:buNone/>
            </a:pPr>
            <a:endParaRPr lang="en-US" sz="1800" dirty="0">
              <a:latin typeface="Calibri"/>
              <a:cs typeface="Calibri"/>
            </a:endParaRPr>
          </a:p>
          <a:p>
            <a:pPr marL="1219200" lvl="2" indent="0">
              <a:buNone/>
            </a:pPr>
            <a:endParaRPr lang="en-US" sz="1800" dirty="0">
              <a:latin typeface="Calibri"/>
              <a:cs typeface="Calibri"/>
            </a:endParaRPr>
          </a:p>
          <a:p>
            <a:pPr marL="1504950" lvl="2" indent="-285750"/>
            <a:endParaRPr lang="en-US" sz="1800" dirty="0">
              <a:latin typeface="Calibri"/>
              <a:cs typeface="Calibri"/>
            </a:endParaRPr>
          </a:p>
          <a:p>
            <a:pPr marL="1523352" lvl="2" indent="-380365"/>
            <a:endParaRPr lang="en-US" sz="1800" dirty="0">
              <a:latin typeface="Calibri"/>
              <a:ea typeface="Calibri"/>
              <a:cs typeface="Calibri"/>
            </a:endParaRPr>
          </a:p>
          <a:p>
            <a:pPr marL="1523352" lvl="2" indent="-380365"/>
            <a:endParaRPr lang="en-US" sz="1800" dirty="0">
              <a:latin typeface="Calibri"/>
              <a:ea typeface="Calibri"/>
              <a:cs typeface="Calibri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3AF771-482E-4837-8FB7-71DC68A3B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altLang="zh-CN" sz="3450" dirty="0">
                <a:latin typeface="Calibri"/>
                <a:cs typeface="Calibri"/>
              </a:rPr>
              <a:t>Single-Pair Message Rate - Coalescing Performance</a:t>
            </a:r>
            <a:endParaRPr lang="en-US" sz="3450" b="0" dirty="0">
              <a:latin typeface="Calibri"/>
              <a:ea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6547B9-93C8-085B-4745-FD98D37101EE}"/>
              </a:ext>
            </a:extLst>
          </p:cNvPr>
          <p:cNvSpPr txBox="1"/>
          <p:nvPr/>
        </p:nvSpPr>
        <p:spPr bwMode="auto">
          <a:xfrm>
            <a:off x="7654348" y="1016085"/>
            <a:ext cx="2292220" cy="3957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D052B"/>
                </a:solidFill>
                <a:effectLst/>
                <a:uLnTx/>
                <a:uFillTx/>
                <a:latin typeface="Times New Roman"/>
                <a:ea typeface="+mn-ea"/>
                <a:cs typeface="Arial"/>
              </a:rPr>
              <a:t>osu_mbw_mr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D052B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70DA9148-F9E1-B5D2-BB01-47E4F769EB59}"/>
              </a:ext>
            </a:extLst>
          </p:cNvPr>
          <p:cNvGraphicFramePr/>
          <p:nvPr/>
        </p:nvGraphicFramePr>
        <p:xfrm>
          <a:off x="5253630" y="1413381"/>
          <a:ext cx="6423157" cy="4031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328825F-78DB-1694-A44C-79C9D6DF1906}"/>
              </a:ext>
            </a:extLst>
          </p:cNvPr>
          <p:cNvSpPr txBox="1"/>
          <p:nvPr/>
        </p:nvSpPr>
        <p:spPr>
          <a:xfrm>
            <a:off x="9946568" y="3062765"/>
            <a:ext cx="1157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1.5x</a:t>
            </a:r>
            <a:endParaRPr lang="en-US" sz="1200" b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777C3CDE-F04E-A123-1BAD-2B3BC44CA30F}"/>
              </a:ext>
            </a:extLst>
          </p:cNvPr>
          <p:cNvSpPr txBox="1">
            <a:spLocks/>
          </p:cNvSpPr>
          <p:nvPr/>
        </p:nvSpPr>
        <p:spPr bwMode="auto">
          <a:xfrm>
            <a:off x="635105" y="1123153"/>
            <a:ext cx="4344253" cy="511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457189" indent="-457189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lang="en-US" sz="2667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990575" indent="-38099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667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523962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2133547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133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743131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867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335271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rgbClr val="374151"/>
                </a:solidFill>
                <a:effectLst/>
                <a:latin typeface="Söhne"/>
              </a:rPr>
              <a:t>Test Name: </a:t>
            </a:r>
            <a:r>
              <a:rPr lang="en-US" sz="1800" b="0" i="0" dirty="0">
                <a:solidFill>
                  <a:srgbClr val="374151"/>
                </a:solidFill>
                <a:effectLst/>
                <a:latin typeface="Söhne"/>
              </a:rPr>
              <a:t>Single-Pair Bandwidth and Message Rate Test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rgbClr val="374151"/>
                </a:solidFill>
                <a:effectLst/>
                <a:latin typeface="Söhne"/>
              </a:rPr>
              <a:t>Evaluation Focus: </a:t>
            </a:r>
            <a:r>
              <a:rPr lang="en-US" sz="1800" b="0" i="0" dirty="0">
                <a:solidFill>
                  <a:srgbClr val="374151"/>
                </a:solidFill>
                <a:effectLst/>
                <a:latin typeface="Söhne"/>
              </a:rPr>
              <a:t>Aggregate </a:t>
            </a:r>
            <a:r>
              <a:rPr lang="en-US" sz="1800" b="0" i="0" dirty="0" err="1">
                <a:solidFill>
                  <a:srgbClr val="374151"/>
                </a:solidFill>
                <a:effectLst/>
                <a:latin typeface="Söhne"/>
              </a:rPr>
              <a:t>uni</a:t>
            </a:r>
            <a:r>
              <a:rPr lang="en-US" sz="1800" b="0" i="0" dirty="0">
                <a:solidFill>
                  <a:srgbClr val="374151"/>
                </a:solidFill>
                <a:effectLst/>
                <a:latin typeface="Söhne"/>
              </a:rPr>
              <a:t>-directional bandwidth and message rate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rgbClr val="374151"/>
                </a:solidFill>
                <a:effectLst/>
                <a:latin typeface="Söhne"/>
              </a:rPr>
              <a:t>Participants: </a:t>
            </a:r>
            <a:r>
              <a:rPr lang="en-US" sz="1800" b="0" i="0" dirty="0">
                <a:solidFill>
                  <a:srgbClr val="374151"/>
                </a:solidFill>
                <a:effectLst/>
                <a:latin typeface="Söhne"/>
              </a:rPr>
              <a:t>1 process per node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rgbClr val="374151"/>
                </a:solidFill>
                <a:effectLst/>
                <a:latin typeface="Söhne"/>
              </a:rPr>
              <a:t>Sending Process Behavior: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74151"/>
                </a:solidFill>
                <a:effectLst/>
                <a:latin typeface="Söhne"/>
              </a:rPr>
              <a:t>Sends a fixed number of messages (window size)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74151"/>
                </a:solidFill>
                <a:effectLst/>
                <a:latin typeface="Söhne"/>
              </a:rPr>
              <a:t>Sends messages back-to-back to the paired receiving process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74151"/>
                </a:solidFill>
                <a:effectLst/>
                <a:latin typeface="Söhne"/>
              </a:rPr>
              <a:t>Waits for a reply from the receiver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74151"/>
                </a:solidFill>
                <a:effectLst/>
                <a:latin typeface="Söhne"/>
              </a:rPr>
              <a:t>Iterations: Repeated for several iterations</a:t>
            </a:r>
          </a:p>
        </p:txBody>
      </p:sp>
      <p:sp>
        <p:nvSpPr>
          <p:cNvPr id="3" name="Folded Corner 2">
            <a:extLst>
              <a:ext uri="{FF2B5EF4-FFF2-40B4-BE49-F238E27FC236}">
                <a16:creationId xmlns:a16="http://schemas.microsoft.com/office/drawing/2014/main" id="{13364F38-62C1-C58F-14CC-5F388FD86647}"/>
              </a:ext>
            </a:extLst>
          </p:cNvPr>
          <p:cNvSpPr/>
          <p:nvPr/>
        </p:nvSpPr>
        <p:spPr bwMode="auto">
          <a:xfrm>
            <a:off x="5132530" y="5348614"/>
            <a:ext cx="6704566" cy="1327758"/>
          </a:xfrm>
          <a:prstGeom prst="foldedCorner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457200" indent="-457200">
              <a:buAutoNum type="arabicPeriod"/>
            </a:pPr>
            <a:endParaRPr lang="en-US" sz="2000" kern="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US" sz="2000" kern="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US" sz="2000" kern="0" dirty="0">
                <a:solidFill>
                  <a:schemeClr val="bg2"/>
                </a:solidFill>
                <a:latin typeface="Calibri"/>
                <a:cs typeface="Calibri"/>
              </a:rPr>
              <a:t>Enabling/disabling coalescing has an impact on BW and </a:t>
            </a:r>
            <a:r>
              <a:rPr lang="en-US" sz="2000" kern="0" dirty="0" err="1">
                <a:solidFill>
                  <a:schemeClr val="bg2"/>
                </a:solidFill>
                <a:latin typeface="Calibri"/>
                <a:cs typeface="Calibri"/>
              </a:rPr>
              <a:t>BiBW</a:t>
            </a:r>
            <a:r>
              <a:rPr lang="en-US" sz="2000" kern="0" dirty="0">
                <a:solidFill>
                  <a:schemeClr val="bg2"/>
                </a:solidFill>
                <a:latin typeface="Calibri"/>
                <a:cs typeface="Calibri"/>
              </a:rPr>
              <a:t> (Coalescing effective up to 1K message size)</a:t>
            </a:r>
          </a:p>
          <a:p>
            <a:pPr marL="457200" indent="-457200">
              <a:buAutoNum type="arabicPeriod"/>
            </a:pPr>
            <a:r>
              <a:rPr lang="en-US" sz="2000" kern="0" dirty="0">
                <a:solidFill>
                  <a:schemeClr val="bg2"/>
                </a:solidFill>
                <a:latin typeface="Calibri"/>
                <a:cs typeface="Calibri"/>
              </a:rPr>
              <a:t>Up to 1.5x higher bandwidth with limits</a:t>
            </a:r>
          </a:p>
          <a:p>
            <a:pPr algn="ctr" eaLnBrk="0" hangingPunct="0">
              <a:lnSpc>
                <a:spcPct val="110000"/>
              </a:lnSpc>
              <a:spcBef>
                <a:spcPct val="20000"/>
              </a:spcBef>
            </a:pPr>
            <a:endParaRPr lang="en-US" sz="2000" dirty="0" err="1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2039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D32745-A871-53D2-68D7-05C20AF6F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SGL packetized eager communication – 100 GbE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261E217-0D4A-EC25-1E1D-C4BDB8FC6A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Reduce up to 16% </a:t>
            </a:r>
            <a:r>
              <a:rPr lang="en-US" dirty="0" err="1"/>
              <a:t>alltoall</a:t>
            </a:r>
            <a:r>
              <a:rPr lang="en-US" dirty="0"/>
              <a:t> latency for 4 bytes messages size</a:t>
            </a:r>
          </a:p>
          <a:p>
            <a:r>
              <a:rPr lang="en-US" dirty="0"/>
              <a:t>Enable by adding MV2_USE_EAGER_SGL=1 runtime parameter</a:t>
            </a:r>
          </a:p>
          <a:p>
            <a:r>
              <a:rPr lang="en-US" dirty="0"/>
              <a:t>Enabled by default for 1B ~ 1</a:t>
            </a:r>
            <a:r>
              <a:rPr lang="en-US" altLang="zh-CN" dirty="0"/>
              <a:t>KB message sizes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FC46398-B5BC-025F-F1DE-23ACEFA79338}"/>
              </a:ext>
            </a:extLst>
          </p:cNvPr>
          <p:cNvGraphicFramePr/>
          <p:nvPr/>
        </p:nvGraphicFramePr>
        <p:xfrm>
          <a:off x="6040784" y="798728"/>
          <a:ext cx="5740400" cy="2812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D64EBA0-0B57-9D3B-5A23-6F5EAF6124C7}"/>
              </a:ext>
            </a:extLst>
          </p:cNvPr>
          <p:cNvGraphicFramePr/>
          <p:nvPr/>
        </p:nvGraphicFramePr>
        <p:xfrm>
          <a:off x="6040784" y="3618016"/>
          <a:ext cx="5740400" cy="2812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3AF32B30-697D-4D85-5AFD-2048D12323E1}"/>
              </a:ext>
            </a:extLst>
          </p:cNvPr>
          <p:cNvSpPr/>
          <p:nvPr/>
        </p:nvSpPr>
        <p:spPr bwMode="auto">
          <a:xfrm>
            <a:off x="7877362" y="2204973"/>
            <a:ext cx="384301" cy="484927"/>
          </a:xfrm>
          <a:prstGeom prst="ellipse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6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FD4DBD-C840-8D20-327A-05686FCC9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939" y="5731565"/>
            <a:ext cx="10437652" cy="371061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200" b="1" dirty="0">
                <a:hlinkClick r:id="rId2"/>
              </a:rPr>
              <a:t>https://techdocs.broadcom.com/us/en/storage-and-ethernet-connectivity/ethernet-nic-controllers/bcm957xxx/adapters/RDMA-over-Converged-Ethernet.html</a:t>
            </a:r>
            <a:endParaRPr lang="zh-CN" altLang="en-US" sz="12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BCA154-DEA4-1204-0D47-4020E5E54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Introduction</a:t>
            </a:r>
            <a:endParaRPr lang="zh-CN" altLang="en-US" sz="3600" dirty="0"/>
          </a:p>
        </p:txBody>
      </p:sp>
      <p:pic>
        <p:nvPicPr>
          <p:cNvPr id="1028" name="Picture 4" descr="RDMA over Converged Ethernet allows an application on one host CPU to read/write data directly from remote CPU memory">
            <a:extLst>
              <a:ext uri="{FF2B5EF4-FFF2-40B4-BE49-F238E27FC236}">
                <a16:creationId xmlns:a16="http://schemas.microsoft.com/office/drawing/2014/main" id="{ACD8A91C-0C63-9AF0-D883-5A56CCD1C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717" y="1011467"/>
            <a:ext cx="9074565" cy="445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647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668560-7AE5-750E-8783-1B8B7EA48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2241" y="1011187"/>
            <a:ext cx="6012607" cy="5112327"/>
          </a:xfrm>
        </p:spPr>
        <p:txBody>
          <a:bodyPr/>
          <a:lstStyle/>
          <a:p>
            <a:pPr marL="1219200" lvl="2" indent="0">
              <a:buNone/>
            </a:pPr>
            <a:endParaRPr lang="en-US" sz="1400" dirty="0">
              <a:latin typeface="Calibri"/>
              <a:cs typeface="Calibri"/>
            </a:endParaRPr>
          </a:p>
          <a:p>
            <a:pPr marL="1219200" lvl="2" indent="0">
              <a:buNone/>
            </a:pPr>
            <a:endParaRPr lang="en-US" sz="1400" dirty="0">
              <a:latin typeface="Calibri"/>
              <a:cs typeface="Calibri"/>
            </a:endParaRPr>
          </a:p>
          <a:p>
            <a:pPr marL="1504950" lvl="2" indent="-285750"/>
            <a:endParaRPr lang="en-US" sz="867" dirty="0">
              <a:latin typeface="Calibri"/>
              <a:cs typeface="Calibri"/>
            </a:endParaRPr>
          </a:p>
          <a:p>
            <a:pPr marL="1523352" lvl="2" indent="-380365"/>
            <a:endParaRPr lang="en-US" sz="933" dirty="0">
              <a:latin typeface="Calibri"/>
              <a:ea typeface="Calibri"/>
              <a:cs typeface="Calibri"/>
            </a:endParaRPr>
          </a:p>
          <a:p>
            <a:pPr marL="1523352" lvl="2" indent="-380365"/>
            <a:endParaRPr lang="en-US" sz="933" dirty="0">
              <a:latin typeface="Calibri"/>
              <a:ea typeface="Calibri"/>
              <a:cs typeface="Calibri"/>
            </a:endParaRPr>
          </a:p>
          <a:p>
            <a:pPr marL="456565" indent="-456565"/>
            <a:endParaRPr lang="en-US" sz="1200" dirty="0">
              <a:latin typeface="Calibri"/>
              <a:ea typeface="Calibri"/>
              <a:cs typeface="Calibri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3AF771-482E-4837-8FB7-71DC68A3B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sz="3600" dirty="0">
                <a:latin typeface="Calibri"/>
                <a:cs typeface="Calibri"/>
              </a:rPr>
              <a:t>Overview</a:t>
            </a:r>
            <a:endParaRPr lang="en-US" sz="3450" b="0" dirty="0">
              <a:latin typeface="Calibri"/>
              <a:ea typeface="Calibri"/>
              <a:cs typeface="Calibri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9D41238E-FC9D-5227-E916-E8EDA5B5DC42}"/>
              </a:ext>
            </a:extLst>
          </p:cNvPr>
          <p:cNvSpPr txBox="1">
            <a:spLocks/>
          </p:cNvSpPr>
          <p:nvPr/>
        </p:nvSpPr>
        <p:spPr bwMode="auto">
          <a:xfrm>
            <a:off x="772241" y="1011186"/>
            <a:ext cx="10825100" cy="511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457189" indent="-457189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lang="en-US" sz="2667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990575" indent="-38099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667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523962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2133547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133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743131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867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335271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9pPr>
          </a:lstStyle>
          <a:p>
            <a:pPr marL="456565" indent="-456565"/>
            <a:r>
              <a:rPr lang="en-US" sz="2400" kern="0" dirty="0">
                <a:latin typeface="Calibri"/>
                <a:cs typeface="Calibri"/>
              </a:rPr>
              <a:t>Introduction</a:t>
            </a:r>
          </a:p>
          <a:p>
            <a:pPr marL="456565" indent="-456565"/>
            <a:r>
              <a:rPr lang="en-US" sz="2400" kern="0" dirty="0">
                <a:latin typeface="Calibri"/>
                <a:cs typeface="Calibri"/>
              </a:rPr>
              <a:t>Performance Characterization</a:t>
            </a:r>
          </a:p>
          <a:p>
            <a:pPr marL="456565" indent="-456565"/>
            <a:r>
              <a:rPr lang="en-US" sz="2400" kern="0" dirty="0">
                <a:latin typeface="Calibri"/>
                <a:cs typeface="Calibri"/>
              </a:rPr>
              <a:t>Performance Optimization</a:t>
            </a:r>
          </a:p>
          <a:p>
            <a:pPr marL="456565" indent="-456565"/>
            <a:r>
              <a:rPr lang="en-US" sz="2400" b="1" kern="0" dirty="0">
                <a:solidFill>
                  <a:srgbClr val="FF0000"/>
                </a:solidFill>
                <a:latin typeface="Calibri"/>
                <a:cs typeface="Calibri"/>
              </a:rPr>
              <a:t>Performance Evaluation</a:t>
            </a:r>
          </a:p>
          <a:p>
            <a:pPr marL="989951" lvl="1" indent="-456565"/>
            <a:r>
              <a:rPr lang="en-US" sz="2400" b="1" kern="0" dirty="0">
                <a:solidFill>
                  <a:srgbClr val="FF0000"/>
                </a:solidFill>
                <a:latin typeface="Calibri"/>
                <a:cs typeface="Calibri"/>
              </a:rPr>
              <a:t>Micro-benchmark level</a:t>
            </a:r>
          </a:p>
          <a:p>
            <a:pPr marL="989951" lvl="1" indent="-456565"/>
            <a:r>
              <a:rPr lang="en-US" sz="2400" b="1" kern="0" dirty="0">
                <a:solidFill>
                  <a:srgbClr val="FF0000"/>
                </a:solidFill>
                <a:latin typeface="Calibri"/>
                <a:cs typeface="Calibri"/>
              </a:rPr>
              <a:t>Application level</a:t>
            </a:r>
          </a:p>
          <a:p>
            <a:pPr marL="456565" indent="-456565"/>
            <a:r>
              <a:rPr lang="en-US" sz="2400" kern="0" dirty="0">
                <a:latin typeface="Calibri"/>
                <a:cs typeface="Calibri"/>
              </a:rPr>
              <a:t>MVAPICH 3.0 RC Performance Evaluation</a:t>
            </a:r>
          </a:p>
          <a:p>
            <a:pPr marL="533386" lvl="1" indent="0">
              <a:buNone/>
            </a:pPr>
            <a:endParaRPr lang="en-US" sz="2400" kern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1843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1C3682-2E2A-7AB4-9A9C-0915870DF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940" y="1205348"/>
            <a:ext cx="5079964" cy="5104015"/>
          </a:xfrm>
        </p:spPr>
        <p:txBody>
          <a:bodyPr/>
          <a:lstStyle/>
          <a:p>
            <a:r>
              <a:rPr lang="en-US" altLang="zh-CN" sz="1800" dirty="0"/>
              <a:t>Experiment results from Dell Bluebonnet</a:t>
            </a:r>
          </a:p>
          <a:p>
            <a:r>
              <a:rPr lang="en-US" altLang="zh-CN" sz="1800" dirty="0"/>
              <a:t>Up to 20% reduction in small message point-to-point latency</a:t>
            </a:r>
          </a:p>
          <a:p>
            <a:r>
              <a:rPr lang="en-US" altLang="zh-CN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Latha" panose="020B0604020202020204" pitchFamily="34" charset="0"/>
              </a:rPr>
              <a:t>From 0.1x to 2x increase in bandwidth</a:t>
            </a:r>
          </a:p>
          <a:p>
            <a:r>
              <a:rPr lang="en-US" altLang="zh-CN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Latha" panose="020B0604020202020204" pitchFamily="34" charset="0"/>
              </a:rPr>
              <a:t>Up to 12.4x lower </a:t>
            </a:r>
            <a:r>
              <a:rPr lang="en-US" altLang="zh-CN" sz="18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Latha" panose="020B0604020202020204" pitchFamily="34" charset="0"/>
              </a:rPr>
              <a:t>MPI_Allreduce</a:t>
            </a:r>
            <a:r>
              <a:rPr lang="en-US" altLang="zh-CN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Latha" panose="020B0604020202020204" pitchFamily="34" charset="0"/>
              </a:rPr>
              <a:t> latency</a:t>
            </a:r>
          </a:p>
          <a:p>
            <a:r>
              <a:rPr lang="en-US" altLang="zh-CN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Latha" panose="020B0604020202020204" pitchFamily="34" charset="0"/>
              </a:rPr>
              <a:t>Up to 5x lower </a:t>
            </a:r>
            <a:r>
              <a:rPr lang="en-US" altLang="zh-CN" sz="18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Latha" panose="020B0604020202020204" pitchFamily="34" charset="0"/>
              </a:rPr>
              <a:t>MPI_Scatter</a:t>
            </a:r>
            <a:r>
              <a:rPr lang="en-US" altLang="zh-CN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Latha" panose="020B0604020202020204" pitchFamily="34" charset="0"/>
              </a:rPr>
              <a:t> latency</a:t>
            </a:r>
            <a:endParaRPr lang="zh-CN" altLang="zh-CN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Latha" panose="020B0604020202020204" pitchFamily="34" charset="0"/>
            </a:endParaRPr>
          </a:p>
          <a:p>
            <a:endParaRPr lang="zh-CN" altLang="en-US" sz="1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42EC2EF-ABB9-4534-B080-5A607A2C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Performance Evaluation – Micro-benchmarks </a:t>
            </a:r>
            <a:endParaRPr lang="zh-CN" altLang="en-US" sz="36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2F14C09-CC0F-FC9C-86A3-C650734E16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3824402"/>
              </p:ext>
            </p:extLst>
          </p:nvPr>
        </p:nvGraphicFramePr>
        <p:xfrm>
          <a:off x="5866903" y="1205348"/>
          <a:ext cx="3055620" cy="216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2F14C09-CC0F-FC9C-86A3-C650734E16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155250"/>
              </p:ext>
            </p:extLst>
          </p:nvPr>
        </p:nvGraphicFramePr>
        <p:xfrm>
          <a:off x="8922523" y="1205348"/>
          <a:ext cx="3055620" cy="216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2F8A9B9-0A77-3110-3F3F-D5389348D4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2672592"/>
              </p:ext>
            </p:extLst>
          </p:nvPr>
        </p:nvGraphicFramePr>
        <p:xfrm>
          <a:off x="2728788" y="3651039"/>
          <a:ext cx="3078480" cy="2377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2F8A9B9-0A77-3110-3F3F-D5389348D4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3398259"/>
              </p:ext>
            </p:extLst>
          </p:nvPr>
        </p:nvGraphicFramePr>
        <p:xfrm>
          <a:off x="5946416" y="3650675"/>
          <a:ext cx="3078480" cy="2377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2F8A9B9-0A77-3110-3F3F-D5389348D4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4673012"/>
              </p:ext>
            </p:extLst>
          </p:nvPr>
        </p:nvGraphicFramePr>
        <p:xfrm>
          <a:off x="8983980" y="3650675"/>
          <a:ext cx="3208020" cy="2377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80447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1C3682-2E2A-7AB4-9A9C-0915870DF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940" y="1205348"/>
            <a:ext cx="4918121" cy="2074565"/>
          </a:xfrm>
        </p:spPr>
        <p:txBody>
          <a:bodyPr/>
          <a:lstStyle/>
          <a:p>
            <a:r>
              <a:rPr lang="en-US" altLang="zh-CN" sz="1800" dirty="0"/>
              <a:t>Experiment results from Rattler2</a:t>
            </a:r>
          </a:p>
          <a:p>
            <a:r>
              <a:rPr lang="en-US" altLang="zh-CN" sz="1800" dirty="0"/>
              <a:t>Up to 53% reduction in medium message point-to-point latency</a:t>
            </a:r>
          </a:p>
          <a:p>
            <a:r>
              <a:rPr lang="en-US" altLang="zh-CN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Latha" panose="020B0604020202020204" pitchFamily="34" charset="0"/>
              </a:rPr>
              <a:t>Up to 2.6x increase in bandwidth</a:t>
            </a:r>
          </a:p>
          <a:p>
            <a:r>
              <a:rPr lang="en-US" altLang="zh-CN" sz="1800" dirty="0">
                <a:ea typeface="SimSun" panose="02010600030101010101" pitchFamily="2" charset="-122"/>
                <a:cs typeface="Latha" panose="020B0604020202020204" pitchFamily="34" charset="0"/>
              </a:rPr>
              <a:t>Up to 35% reduction in </a:t>
            </a:r>
            <a:r>
              <a:rPr lang="en-US" altLang="zh-CN" sz="1800" dirty="0" err="1">
                <a:ea typeface="SimSun" panose="02010600030101010101" pitchFamily="2" charset="-122"/>
                <a:cs typeface="Latha" panose="020B0604020202020204" pitchFamily="34" charset="0"/>
              </a:rPr>
              <a:t>alltoall</a:t>
            </a:r>
            <a:r>
              <a:rPr lang="en-US" altLang="zh-CN" sz="1800" dirty="0">
                <a:ea typeface="SimSun" panose="02010600030101010101" pitchFamily="2" charset="-122"/>
                <a:cs typeface="Latha" panose="020B0604020202020204" pitchFamily="34" charset="0"/>
              </a:rPr>
              <a:t> latency</a:t>
            </a:r>
            <a:endParaRPr lang="en-US" altLang="zh-CN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Latha" panose="020B0604020202020204" pitchFamily="34" charset="0"/>
            </a:endParaRPr>
          </a:p>
          <a:p>
            <a:endParaRPr lang="zh-CN" altLang="en-US" sz="1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42EC2EF-ABB9-4534-B080-5A607A2C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Performance Evaluation – Micro-benchmarks </a:t>
            </a:r>
            <a:endParaRPr lang="zh-CN" altLang="en-US" sz="3600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2F14C09-CC0F-FC9C-86A3-C650734E16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7947213"/>
              </p:ext>
            </p:extLst>
          </p:nvPr>
        </p:nvGraphicFramePr>
        <p:xfrm>
          <a:off x="5981452" y="1264920"/>
          <a:ext cx="3055620" cy="216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2F14C09-CC0F-FC9C-86A3-C650734E16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9826460"/>
              </p:ext>
            </p:extLst>
          </p:nvPr>
        </p:nvGraphicFramePr>
        <p:xfrm>
          <a:off x="9037072" y="1264920"/>
          <a:ext cx="3055620" cy="216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8A28187A-D2B5-A4E1-FE50-06FB88ED28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6495463"/>
              </p:ext>
            </p:extLst>
          </p:nvPr>
        </p:nvGraphicFramePr>
        <p:xfrm>
          <a:off x="1528639" y="3784158"/>
          <a:ext cx="3078480" cy="2377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7B969CFE-7E92-45BA-C500-49B5921CFD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0098561"/>
              </p:ext>
            </p:extLst>
          </p:nvPr>
        </p:nvGraphicFramePr>
        <p:xfrm>
          <a:off x="5154599" y="3784158"/>
          <a:ext cx="3208020" cy="2369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695A9B12-2C48-55A4-B787-EBB5B43529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3071103"/>
              </p:ext>
            </p:extLst>
          </p:nvPr>
        </p:nvGraphicFramePr>
        <p:xfrm>
          <a:off x="8797455" y="3796747"/>
          <a:ext cx="3078480" cy="2377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758130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53462E-56DF-3505-98E4-3EAEFB87B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939" y="4594295"/>
            <a:ext cx="10490661" cy="1715068"/>
          </a:xfrm>
        </p:spPr>
        <p:txBody>
          <a:bodyPr/>
          <a:lstStyle/>
          <a:p>
            <a:r>
              <a:rPr lang="en-US" altLang="zh-CN" sz="2000" dirty="0"/>
              <a:t>Reduce up to 45% execution time of </a:t>
            </a:r>
            <a:r>
              <a:rPr lang="en-US" altLang="zh-CN" sz="2000" dirty="0" err="1"/>
              <a:t>OpenFOAM</a:t>
            </a:r>
            <a:r>
              <a:rPr lang="en-US" altLang="zh-CN" sz="2000" dirty="0"/>
              <a:t> Motorbike on 16 nodes 128 PPN scale</a:t>
            </a:r>
          </a:p>
          <a:p>
            <a:r>
              <a:rPr lang="en-US" altLang="zh-CN" sz="2000" dirty="0"/>
              <a:t>Reduce up to 51% execution time of GROMACS </a:t>
            </a:r>
            <a:r>
              <a:rPr lang="en-US" altLang="zh-CN" sz="2000" dirty="0" err="1"/>
              <a:t>benchPEP</a:t>
            </a:r>
            <a:r>
              <a:rPr lang="en-US" altLang="zh-CN" sz="2000" dirty="0"/>
              <a:t> on 64 nodes 128 PPN scale</a:t>
            </a:r>
            <a:endParaRPr lang="zh-CN" alt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44E7FC1-75EB-5C9B-D79C-9F853E64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Performance Evaluation – Applications </a:t>
            </a:r>
            <a:endParaRPr lang="zh-CN" altLang="en-US" sz="36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4EC17E4-BD61-4948-8599-1E39AE5F0E51}"/>
              </a:ext>
            </a:extLst>
          </p:cNvPr>
          <p:cNvGraphicFramePr/>
          <p:nvPr/>
        </p:nvGraphicFramePr>
        <p:xfrm>
          <a:off x="6096000" y="1011467"/>
          <a:ext cx="5962345" cy="3525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AC42520-04F3-4E8A-B272-765358301832}"/>
              </a:ext>
            </a:extLst>
          </p:cNvPr>
          <p:cNvGraphicFramePr/>
          <p:nvPr/>
        </p:nvGraphicFramePr>
        <p:xfrm>
          <a:off x="192018" y="819220"/>
          <a:ext cx="5903982" cy="377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2593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53462E-56DF-3505-98E4-3EAEFB87B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969" y="4904233"/>
            <a:ext cx="5863443" cy="1715068"/>
          </a:xfrm>
        </p:spPr>
        <p:txBody>
          <a:bodyPr/>
          <a:lstStyle/>
          <a:p>
            <a:r>
              <a:rPr lang="en-US" altLang="zh-CN" sz="1800" dirty="0"/>
              <a:t>Reduce up to 45% execution time of CP2K H2O-dft-ls (NREP4) </a:t>
            </a:r>
          </a:p>
          <a:p>
            <a:r>
              <a:rPr lang="en-US" altLang="zh-CN" sz="1800" dirty="0"/>
              <a:t>Reduce up to 7% execution time of WRF CONUS 3KM</a:t>
            </a:r>
            <a:endParaRPr lang="zh-CN" alt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44E7FC1-75EB-5C9B-D79C-9F853E64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Performance Evaluation – Applications</a:t>
            </a:r>
            <a:endParaRPr lang="zh-CN" altLang="en-US" sz="36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A9717B3-2EEB-CA11-3A90-006057E5F785}"/>
              </a:ext>
            </a:extLst>
          </p:cNvPr>
          <p:cNvGraphicFramePr/>
          <p:nvPr/>
        </p:nvGraphicFramePr>
        <p:xfrm>
          <a:off x="631969" y="1080052"/>
          <a:ext cx="5541618" cy="3666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DBCAFB5-41C4-98C2-3AE5-DB996EC215C7}"/>
              </a:ext>
            </a:extLst>
          </p:cNvPr>
          <p:cNvGraphicFramePr/>
          <p:nvPr/>
        </p:nvGraphicFramePr>
        <p:xfrm>
          <a:off x="6610494" y="874796"/>
          <a:ext cx="5541618" cy="2948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BF52438-2A11-CB00-017E-1F2573186996}"/>
              </a:ext>
            </a:extLst>
          </p:cNvPr>
          <p:cNvGraphicFramePr/>
          <p:nvPr/>
        </p:nvGraphicFramePr>
        <p:xfrm>
          <a:off x="6650382" y="3647222"/>
          <a:ext cx="5541618" cy="2748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25398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668560-7AE5-750E-8783-1B8B7EA48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2241" y="1011187"/>
            <a:ext cx="6012607" cy="5112327"/>
          </a:xfrm>
        </p:spPr>
        <p:txBody>
          <a:bodyPr/>
          <a:lstStyle/>
          <a:p>
            <a:pPr marL="1219200" lvl="2" indent="0">
              <a:buNone/>
            </a:pPr>
            <a:endParaRPr lang="en-US" sz="1400" dirty="0">
              <a:latin typeface="Calibri"/>
              <a:cs typeface="Calibri"/>
            </a:endParaRPr>
          </a:p>
          <a:p>
            <a:pPr marL="1219200" lvl="2" indent="0">
              <a:buNone/>
            </a:pPr>
            <a:endParaRPr lang="en-US" sz="1400" dirty="0">
              <a:latin typeface="Calibri"/>
              <a:cs typeface="Calibri"/>
            </a:endParaRPr>
          </a:p>
          <a:p>
            <a:pPr marL="1504950" lvl="2" indent="-285750"/>
            <a:endParaRPr lang="en-US" sz="867" dirty="0">
              <a:latin typeface="Calibri"/>
              <a:cs typeface="Calibri"/>
            </a:endParaRPr>
          </a:p>
          <a:p>
            <a:pPr marL="1523352" lvl="2" indent="-380365"/>
            <a:endParaRPr lang="en-US" sz="933" dirty="0">
              <a:latin typeface="Calibri"/>
              <a:ea typeface="Calibri"/>
              <a:cs typeface="Calibri"/>
            </a:endParaRPr>
          </a:p>
          <a:p>
            <a:pPr marL="1523352" lvl="2" indent="-380365"/>
            <a:endParaRPr lang="en-US" sz="933" dirty="0">
              <a:latin typeface="Calibri"/>
              <a:ea typeface="Calibri"/>
              <a:cs typeface="Calibri"/>
            </a:endParaRPr>
          </a:p>
          <a:p>
            <a:pPr marL="456565" indent="-456565"/>
            <a:endParaRPr lang="en-US" sz="1200" dirty="0">
              <a:latin typeface="Calibri"/>
              <a:ea typeface="Calibri"/>
              <a:cs typeface="Calibri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3AF771-482E-4837-8FB7-71DC68A3B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sz="3600" dirty="0">
                <a:latin typeface="Calibri"/>
                <a:cs typeface="Calibri"/>
              </a:rPr>
              <a:t>Overview</a:t>
            </a:r>
            <a:endParaRPr lang="en-US" sz="3450" b="0" dirty="0">
              <a:latin typeface="Calibri"/>
              <a:ea typeface="Calibri"/>
              <a:cs typeface="Calibri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9D41238E-FC9D-5227-E916-E8EDA5B5DC42}"/>
              </a:ext>
            </a:extLst>
          </p:cNvPr>
          <p:cNvSpPr txBox="1">
            <a:spLocks/>
          </p:cNvSpPr>
          <p:nvPr/>
        </p:nvSpPr>
        <p:spPr bwMode="auto">
          <a:xfrm>
            <a:off x="772241" y="1011186"/>
            <a:ext cx="10825100" cy="511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457189" indent="-457189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lang="en-US" sz="2667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990575" indent="-38099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667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523962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2133547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133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743131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867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335271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9pPr>
          </a:lstStyle>
          <a:p>
            <a:pPr marL="456565" indent="-456565"/>
            <a:r>
              <a:rPr lang="en-US" sz="2400" kern="0" dirty="0">
                <a:latin typeface="Calibri"/>
                <a:cs typeface="Calibri"/>
              </a:rPr>
              <a:t>Introduction</a:t>
            </a:r>
          </a:p>
          <a:p>
            <a:pPr marL="456565" indent="-456565"/>
            <a:r>
              <a:rPr lang="en-US" sz="2400" kern="0" dirty="0">
                <a:latin typeface="Calibri"/>
                <a:cs typeface="Calibri"/>
              </a:rPr>
              <a:t>Performance Characterization</a:t>
            </a:r>
          </a:p>
          <a:p>
            <a:pPr marL="456565" indent="-456565"/>
            <a:r>
              <a:rPr lang="en-US" sz="2400" kern="0" dirty="0">
                <a:latin typeface="Calibri"/>
                <a:cs typeface="Calibri"/>
              </a:rPr>
              <a:t>Performance Optimization</a:t>
            </a:r>
          </a:p>
          <a:p>
            <a:pPr marL="456565" indent="-456565"/>
            <a:r>
              <a:rPr lang="en-US" sz="2400" kern="0" dirty="0">
                <a:latin typeface="Calibri"/>
                <a:cs typeface="Calibri"/>
              </a:rPr>
              <a:t>Performance Evaluation</a:t>
            </a:r>
          </a:p>
          <a:p>
            <a:pPr marL="989951" lvl="1" indent="-456565"/>
            <a:r>
              <a:rPr lang="en-US" sz="2400" kern="0" dirty="0">
                <a:latin typeface="Calibri"/>
                <a:cs typeface="Calibri"/>
              </a:rPr>
              <a:t>Micro-benchmark level</a:t>
            </a:r>
          </a:p>
          <a:p>
            <a:pPr marL="989951" lvl="1" indent="-456565"/>
            <a:r>
              <a:rPr lang="en-US" sz="2400" kern="0" dirty="0">
                <a:latin typeface="Calibri"/>
                <a:cs typeface="Calibri"/>
              </a:rPr>
              <a:t>Application level</a:t>
            </a:r>
          </a:p>
          <a:p>
            <a:pPr marL="456565" indent="-456565"/>
            <a:r>
              <a:rPr lang="en-US" sz="2400" b="1" kern="0" dirty="0">
                <a:solidFill>
                  <a:srgbClr val="FF0000"/>
                </a:solidFill>
                <a:latin typeface="Calibri"/>
                <a:cs typeface="Calibri"/>
              </a:rPr>
              <a:t>MVAPICH 3.0 RC Performance Evaluation</a:t>
            </a:r>
          </a:p>
          <a:p>
            <a:pPr marL="533386" lvl="1" indent="0">
              <a:buNone/>
            </a:pPr>
            <a:endParaRPr lang="en-US" sz="2400" kern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9971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0CCC3F-FA5C-3D60-CB5E-B162EBE0C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4771" y="5055704"/>
            <a:ext cx="11427229" cy="1096172"/>
          </a:xfrm>
        </p:spPr>
        <p:txBody>
          <a:bodyPr/>
          <a:lstStyle/>
          <a:p>
            <a:r>
              <a:rPr lang="en-US" dirty="0"/>
              <a:t>MVAPICH 3.0 provides competitive point-to-point performance</a:t>
            </a:r>
          </a:p>
          <a:p>
            <a:r>
              <a:rPr lang="en-US" dirty="0"/>
              <a:t>Reduce 9% latency with </a:t>
            </a:r>
            <a:r>
              <a:rPr lang="en-US"/>
              <a:t>16KB message size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D32745-A871-53D2-68D7-05C20AF6F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MVAPICH-3.0 Pt-to-Pt Latency (RC) on FW 227 (RHEL 8.8)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1DCC497-F6A9-6490-6A95-840BD5827FF8}"/>
              </a:ext>
            </a:extLst>
          </p:cNvPr>
          <p:cNvGraphicFramePr/>
          <p:nvPr/>
        </p:nvGraphicFramePr>
        <p:xfrm>
          <a:off x="143565" y="883932"/>
          <a:ext cx="5786783" cy="4031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D2C8E2A-1840-8994-0718-94E331D4517B}"/>
              </a:ext>
            </a:extLst>
          </p:cNvPr>
          <p:cNvGraphicFramePr/>
          <p:nvPr/>
        </p:nvGraphicFramePr>
        <p:xfrm>
          <a:off x="5930348" y="883931"/>
          <a:ext cx="5786783" cy="4031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0623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0CCC3F-FA5C-3D60-CB5E-B162EBE0C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4771" y="5055704"/>
            <a:ext cx="11427229" cy="1096172"/>
          </a:xfrm>
        </p:spPr>
        <p:txBody>
          <a:bodyPr/>
          <a:lstStyle/>
          <a:p>
            <a:r>
              <a:rPr lang="en-US" dirty="0"/>
              <a:t>MVAPICH 3.0 provides competitive point-to-point UD performance</a:t>
            </a:r>
          </a:p>
          <a:p>
            <a:r>
              <a:rPr lang="en-US" dirty="0"/>
              <a:t>Reduce 28% latency with 16KB message size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D32745-A871-53D2-68D7-05C20AF6F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MVAPICH-3.0 Pt-to-Pt Latency (UD) on FW 227 (RHEL 8.8)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1DCC497-F6A9-6490-6A95-840BD5827FF8}"/>
              </a:ext>
            </a:extLst>
          </p:cNvPr>
          <p:cNvGraphicFramePr/>
          <p:nvPr/>
        </p:nvGraphicFramePr>
        <p:xfrm>
          <a:off x="143565" y="883932"/>
          <a:ext cx="5786783" cy="4031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D2C8E2A-1840-8994-0718-94E331D4517B}"/>
              </a:ext>
            </a:extLst>
          </p:cNvPr>
          <p:cNvGraphicFramePr/>
          <p:nvPr/>
        </p:nvGraphicFramePr>
        <p:xfrm>
          <a:off x="5930348" y="883931"/>
          <a:ext cx="5786783" cy="4031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71637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B0A714-AA25-13C6-F893-C8EA02A39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Conclusion:</a:t>
            </a:r>
          </a:p>
          <a:p>
            <a:pPr lvl="1"/>
            <a:r>
              <a:rPr lang="en-US" altLang="zh-CN" dirty="0"/>
              <a:t>Analyze MPI overheads vs. IB level performance on Broadcom adapter</a:t>
            </a:r>
          </a:p>
          <a:p>
            <a:pPr lvl="1"/>
            <a:r>
              <a:rPr lang="en-US" altLang="zh-CN" dirty="0"/>
              <a:t>Significant microbenchmark and application level gains</a:t>
            </a:r>
          </a:p>
          <a:p>
            <a:pPr lvl="1"/>
            <a:r>
              <a:rPr lang="en-US" altLang="zh-CN" dirty="0" err="1"/>
              <a:t>Suc</a:t>
            </a:r>
            <a:endParaRPr lang="en-US" altLang="zh-CN" dirty="0"/>
          </a:p>
          <a:p>
            <a:r>
              <a:rPr lang="en-US" altLang="zh-CN" dirty="0"/>
              <a:t>Future Work:</a:t>
            </a:r>
          </a:p>
          <a:p>
            <a:pPr lvl="1"/>
            <a:r>
              <a:rPr lang="en-US" altLang="zh-CN" dirty="0"/>
              <a:t>Optimize additional applications</a:t>
            </a:r>
          </a:p>
          <a:p>
            <a:pPr lvl="1"/>
            <a:r>
              <a:rPr lang="en-US" altLang="zh-CN" dirty="0"/>
              <a:t>Integrate existing optimizations with MVAPICH-3.0 on Broadcom systems</a:t>
            </a:r>
          </a:p>
          <a:p>
            <a:pPr lvl="1"/>
            <a:r>
              <a:rPr lang="en-US" altLang="zh-CN" dirty="0"/>
              <a:t>In progress: MVAPICH-2.3.8 (with enhanced RoCEv2 support)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66FE85-6147-1ABA-C669-0E763A4C5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Conclusion &amp; Future Work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117930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539409F-37A3-3A44-916D-19745DCCA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8699"/>
            <a:ext cx="12192000" cy="772768"/>
          </a:xfrm>
        </p:spPr>
        <p:txBody>
          <a:bodyPr/>
          <a:lstStyle/>
          <a:p>
            <a:pPr algn="ctr"/>
            <a:r>
              <a:rPr lang="en-US"/>
              <a:t>THANK YOU!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4731A1F2-FCC3-834E-9180-448BDAF626B9}"/>
              </a:ext>
            </a:extLst>
          </p:cNvPr>
          <p:cNvGrpSpPr>
            <a:grpSpLocks/>
          </p:cNvGrpSpPr>
          <p:nvPr/>
        </p:nvGrpSpPr>
        <p:grpSpPr bwMode="auto">
          <a:xfrm>
            <a:off x="5086031" y="1442764"/>
            <a:ext cx="2102560" cy="1622329"/>
            <a:chOff x="1584" y="1008"/>
            <a:chExt cx="624" cy="57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51D6ABDA-B185-EC4E-ADB5-0DF3AF5110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7" y="1051"/>
              <a:ext cx="479" cy="42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440000"/>
                </a:gs>
              </a:gsLst>
              <a:path path="rect">
                <a:fillToRect r="100000" b="100000"/>
              </a:path>
            </a:gradFill>
            <a:ln w="9525" algn="ctr">
              <a:solidFill>
                <a:srgbClr val="FF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D7166646-1DF1-B943-AE23-EA33223357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31" y="1122"/>
              <a:ext cx="111" cy="71"/>
              <a:chOff x="1440" y="1200"/>
              <a:chExt cx="864" cy="720"/>
            </a:xfrm>
          </p:grpSpPr>
          <p:sp>
            <p:nvSpPr>
              <p:cNvPr id="102" name="Rectangle 7">
                <a:extLst>
                  <a:ext uri="{FF2B5EF4-FFF2-40B4-BE49-F238E27FC236}">
                    <a16:creationId xmlns:a16="http://schemas.microsoft.com/office/drawing/2014/main" id="{9E27CA27-1C4B-D24B-B290-329059491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3" name="Rectangle 8">
                <a:extLst>
                  <a:ext uri="{FF2B5EF4-FFF2-40B4-BE49-F238E27FC236}">
                    <a16:creationId xmlns:a16="http://schemas.microsoft.com/office/drawing/2014/main" id="{CD13DF3C-2936-584A-84DD-BB86AFC4D1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4" name="Rectangle 9">
                <a:extLst>
                  <a:ext uri="{FF2B5EF4-FFF2-40B4-BE49-F238E27FC236}">
                    <a16:creationId xmlns:a16="http://schemas.microsoft.com/office/drawing/2014/main" id="{ED4C2478-5804-164D-957E-F7D96931ED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5" name="Rectangle 10">
                <a:extLst>
                  <a:ext uri="{FF2B5EF4-FFF2-40B4-BE49-F238E27FC236}">
                    <a16:creationId xmlns:a16="http://schemas.microsoft.com/office/drawing/2014/main" id="{81D98AF4-7C4F-3749-97B6-92F3B1FF35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6" name="Oval 11">
                <a:extLst>
                  <a:ext uri="{FF2B5EF4-FFF2-40B4-BE49-F238E27FC236}">
                    <a16:creationId xmlns:a16="http://schemas.microsoft.com/office/drawing/2014/main" id="{6D52846A-4235-9941-B914-FA6CC3411E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7" name="Line 12">
                <a:extLst>
                  <a:ext uri="{FF2B5EF4-FFF2-40B4-BE49-F238E27FC236}">
                    <a16:creationId xmlns:a16="http://schemas.microsoft.com/office/drawing/2014/main" id="{A466CF8E-CC1A-174E-A5F1-FDC1E49886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108" name="Line 13">
                <a:extLst>
                  <a:ext uri="{FF2B5EF4-FFF2-40B4-BE49-F238E27FC236}">
                    <a16:creationId xmlns:a16="http://schemas.microsoft.com/office/drawing/2014/main" id="{EACC7B26-88D2-434A-80E5-09D5CA3FA0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109" name="Line 14">
                <a:extLst>
                  <a:ext uri="{FF2B5EF4-FFF2-40B4-BE49-F238E27FC236}">
                    <a16:creationId xmlns:a16="http://schemas.microsoft.com/office/drawing/2014/main" id="{E3F936BA-34FD-084E-996E-1D6B5EE6AF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110" name="Line 15">
                <a:extLst>
                  <a:ext uri="{FF2B5EF4-FFF2-40B4-BE49-F238E27FC236}">
                    <a16:creationId xmlns:a16="http://schemas.microsoft.com/office/drawing/2014/main" id="{94496AD5-4E50-C24F-B395-6568E7B83D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111" name="Line 16">
                <a:extLst>
                  <a:ext uri="{FF2B5EF4-FFF2-40B4-BE49-F238E27FC236}">
                    <a16:creationId xmlns:a16="http://schemas.microsoft.com/office/drawing/2014/main" id="{6F815B3E-DDD5-A64B-9F07-C0862BB07D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112" name="Line 17">
                <a:extLst>
                  <a:ext uri="{FF2B5EF4-FFF2-40B4-BE49-F238E27FC236}">
                    <a16:creationId xmlns:a16="http://schemas.microsoft.com/office/drawing/2014/main" id="{AA24756B-8F8B-E84A-B032-0C7ED2191E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</p:grpSp>
        <p:grpSp>
          <p:nvGrpSpPr>
            <p:cNvPr id="7" name="Group 18">
              <a:extLst>
                <a:ext uri="{FF2B5EF4-FFF2-40B4-BE49-F238E27FC236}">
                  <a16:creationId xmlns:a16="http://schemas.microsoft.com/office/drawing/2014/main" id="{7EE9B951-BC39-0B4C-AD81-5674EA8123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7" y="1322"/>
              <a:ext cx="110" cy="71"/>
              <a:chOff x="1440" y="1200"/>
              <a:chExt cx="864" cy="720"/>
            </a:xfrm>
          </p:grpSpPr>
          <p:sp>
            <p:nvSpPr>
              <p:cNvPr id="91" name="Rectangle 19">
                <a:extLst>
                  <a:ext uri="{FF2B5EF4-FFF2-40B4-BE49-F238E27FC236}">
                    <a16:creationId xmlns:a16="http://schemas.microsoft.com/office/drawing/2014/main" id="{B95BD17D-AB24-BC4C-91AB-A7361DDDC5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92" name="Rectangle 20">
                <a:extLst>
                  <a:ext uri="{FF2B5EF4-FFF2-40B4-BE49-F238E27FC236}">
                    <a16:creationId xmlns:a16="http://schemas.microsoft.com/office/drawing/2014/main" id="{7338BF90-9E82-1249-A51A-69E7C1A8EB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93" name="Rectangle 21">
                <a:extLst>
                  <a:ext uri="{FF2B5EF4-FFF2-40B4-BE49-F238E27FC236}">
                    <a16:creationId xmlns:a16="http://schemas.microsoft.com/office/drawing/2014/main" id="{B36D9C06-2101-EB4A-8E23-1811561E0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94" name="Rectangle 22">
                <a:extLst>
                  <a:ext uri="{FF2B5EF4-FFF2-40B4-BE49-F238E27FC236}">
                    <a16:creationId xmlns:a16="http://schemas.microsoft.com/office/drawing/2014/main" id="{6D520F10-5878-BF48-B447-7749CA66DE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95" name="Oval 23">
                <a:extLst>
                  <a:ext uri="{FF2B5EF4-FFF2-40B4-BE49-F238E27FC236}">
                    <a16:creationId xmlns:a16="http://schemas.microsoft.com/office/drawing/2014/main" id="{067F3796-93A2-304F-9E69-D45A69ABC3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96" name="Line 24">
                <a:extLst>
                  <a:ext uri="{FF2B5EF4-FFF2-40B4-BE49-F238E27FC236}">
                    <a16:creationId xmlns:a16="http://schemas.microsoft.com/office/drawing/2014/main" id="{2B7BF76B-A959-1E47-A7BC-B61D6E230C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97" name="Line 25">
                <a:extLst>
                  <a:ext uri="{FF2B5EF4-FFF2-40B4-BE49-F238E27FC236}">
                    <a16:creationId xmlns:a16="http://schemas.microsoft.com/office/drawing/2014/main" id="{477587F5-3813-4749-897C-ED605F9428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98" name="Line 26">
                <a:extLst>
                  <a:ext uri="{FF2B5EF4-FFF2-40B4-BE49-F238E27FC236}">
                    <a16:creationId xmlns:a16="http://schemas.microsoft.com/office/drawing/2014/main" id="{51CBCA11-FB44-B94D-91A6-4AA86EC212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99" name="Line 27">
                <a:extLst>
                  <a:ext uri="{FF2B5EF4-FFF2-40B4-BE49-F238E27FC236}">
                    <a16:creationId xmlns:a16="http://schemas.microsoft.com/office/drawing/2014/main" id="{B51E7470-7F2E-1D45-9CFE-370F1B6E62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100" name="Line 28">
                <a:extLst>
                  <a:ext uri="{FF2B5EF4-FFF2-40B4-BE49-F238E27FC236}">
                    <a16:creationId xmlns:a16="http://schemas.microsoft.com/office/drawing/2014/main" id="{3393A7AE-DE56-CB46-AAC7-E06FC55FB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101" name="Line 29">
                <a:extLst>
                  <a:ext uri="{FF2B5EF4-FFF2-40B4-BE49-F238E27FC236}">
                    <a16:creationId xmlns:a16="http://schemas.microsoft.com/office/drawing/2014/main" id="{EDEAE95B-0460-8A40-ABC3-102A950094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</p:grpSp>
        <p:grpSp>
          <p:nvGrpSpPr>
            <p:cNvPr id="8" name="Group 30">
              <a:extLst>
                <a:ext uri="{FF2B5EF4-FFF2-40B4-BE49-F238E27FC236}">
                  <a16:creationId xmlns:a16="http://schemas.microsoft.com/office/drawing/2014/main" id="{048A083D-B4E5-394F-94F1-FDC6C8B276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4" y="1393"/>
              <a:ext cx="110" cy="71"/>
              <a:chOff x="1440" y="1200"/>
              <a:chExt cx="864" cy="720"/>
            </a:xfrm>
          </p:grpSpPr>
          <p:sp>
            <p:nvSpPr>
              <p:cNvPr id="80" name="Rectangle 31">
                <a:extLst>
                  <a:ext uri="{FF2B5EF4-FFF2-40B4-BE49-F238E27FC236}">
                    <a16:creationId xmlns:a16="http://schemas.microsoft.com/office/drawing/2014/main" id="{C26C8860-F0C1-FD4E-9150-CB982EF3D4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1" name="Rectangle 32">
                <a:extLst>
                  <a:ext uri="{FF2B5EF4-FFF2-40B4-BE49-F238E27FC236}">
                    <a16:creationId xmlns:a16="http://schemas.microsoft.com/office/drawing/2014/main" id="{630E9749-10A3-1C45-A510-F6326850E3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2" name="Rectangle 33">
                <a:extLst>
                  <a:ext uri="{FF2B5EF4-FFF2-40B4-BE49-F238E27FC236}">
                    <a16:creationId xmlns:a16="http://schemas.microsoft.com/office/drawing/2014/main" id="{BF5C3CB5-89BA-214A-81CD-798E45259D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3" name="Rectangle 34">
                <a:extLst>
                  <a:ext uri="{FF2B5EF4-FFF2-40B4-BE49-F238E27FC236}">
                    <a16:creationId xmlns:a16="http://schemas.microsoft.com/office/drawing/2014/main" id="{C944CA96-C8F0-5A41-8021-352F7FDCDE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4" name="Oval 35">
                <a:extLst>
                  <a:ext uri="{FF2B5EF4-FFF2-40B4-BE49-F238E27FC236}">
                    <a16:creationId xmlns:a16="http://schemas.microsoft.com/office/drawing/2014/main" id="{F09F832E-CEF8-774B-BEBF-7AD85CED0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5" name="Line 36">
                <a:extLst>
                  <a:ext uri="{FF2B5EF4-FFF2-40B4-BE49-F238E27FC236}">
                    <a16:creationId xmlns:a16="http://schemas.microsoft.com/office/drawing/2014/main" id="{BB89FB59-0A1F-D642-B64E-F1C5DAB35D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86" name="Line 37">
                <a:extLst>
                  <a:ext uri="{FF2B5EF4-FFF2-40B4-BE49-F238E27FC236}">
                    <a16:creationId xmlns:a16="http://schemas.microsoft.com/office/drawing/2014/main" id="{6053413E-F8E7-B648-AABB-3FAE74BDBE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87" name="Line 38">
                <a:extLst>
                  <a:ext uri="{FF2B5EF4-FFF2-40B4-BE49-F238E27FC236}">
                    <a16:creationId xmlns:a16="http://schemas.microsoft.com/office/drawing/2014/main" id="{6FCE8CE1-24AA-BE4F-838E-AAD41F8CFE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88" name="Line 39">
                <a:extLst>
                  <a:ext uri="{FF2B5EF4-FFF2-40B4-BE49-F238E27FC236}">
                    <a16:creationId xmlns:a16="http://schemas.microsoft.com/office/drawing/2014/main" id="{810996D9-9233-0048-B3DC-D2761F76AE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89" name="Line 40">
                <a:extLst>
                  <a:ext uri="{FF2B5EF4-FFF2-40B4-BE49-F238E27FC236}">
                    <a16:creationId xmlns:a16="http://schemas.microsoft.com/office/drawing/2014/main" id="{E96013EC-6D88-4F42-923F-F12EE65BCD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90" name="Line 41">
                <a:extLst>
                  <a:ext uri="{FF2B5EF4-FFF2-40B4-BE49-F238E27FC236}">
                    <a16:creationId xmlns:a16="http://schemas.microsoft.com/office/drawing/2014/main" id="{5864E956-588E-4041-B92C-18A066B8CF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</p:grpSp>
        <p:grpSp>
          <p:nvGrpSpPr>
            <p:cNvPr id="9" name="Group 42">
              <a:extLst>
                <a:ext uri="{FF2B5EF4-FFF2-40B4-BE49-F238E27FC236}">
                  <a16:creationId xmlns:a16="http://schemas.microsoft.com/office/drawing/2014/main" id="{B6C45236-CF43-2D46-8745-F4D34BA72E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4" y="1134"/>
              <a:ext cx="111" cy="71"/>
              <a:chOff x="1440" y="1200"/>
              <a:chExt cx="864" cy="720"/>
            </a:xfrm>
          </p:grpSpPr>
          <p:sp>
            <p:nvSpPr>
              <p:cNvPr id="69" name="Rectangle 43">
                <a:extLst>
                  <a:ext uri="{FF2B5EF4-FFF2-40B4-BE49-F238E27FC236}">
                    <a16:creationId xmlns:a16="http://schemas.microsoft.com/office/drawing/2014/main" id="{CA0BD7A1-4A69-3B4D-BECA-62FE837EA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0" name="Rectangle 44">
                <a:extLst>
                  <a:ext uri="{FF2B5EF4-FFF2-40B4-BE49-F238E27FC236}">
                    <a16:creationId xmlns:a16="http://schemas.microsoft.com/office/drawing/2014/main" id="{AD13CC38-2E48-1F46-A123-97AFE851F6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1" name="Rectangle 45">
                <a:extLst>
                  <a:ext uri="{FF2B5EF4-FFF2-40B4-BE49-F238E27FC236}">
                    <a16:creationId xmlns:a16="http://schemas.microsoft.com/office/drawing/2014/main" id="{206A98EB-1DEA-F040-9A4F-5112F0EE21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2" name="Rectangle 46">
                <a:extLst>
                  <a:ext uri="{FF2B5EF4-FFF2-40B4-BE49-F238E27FC236}">
                    <a16:creationId xmlns:a16="http://schemas.microsoft.com/office/drawing/2014/main" id="{39F85EDE-B465-C64C-AADF-FE611BFC02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3" name="Oval 47">
                <a:extLst>
                  <a:ext uri="{FF2B5EF4-FFF2-40B4-BE49-F238E27FC236}">
                    <a16:creationId xmlns:a16="http://schemas.microsoft.com/office/drawing/2014/main" id="{7C9B5024-8D05-B041-99A6-9F954AF7AE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4" name="Line 48">
                <a:extLst>
                  <a:ext uri="{FF2B5EF4-FFF2-40B4-BE49-F238E27FC236}">
                    <a16:creationId xmlns:a16="http://schemas.microsoft.com/office/drawing/2014/main" id="{A6E8BFFF-BF99-F44A-9C50-36CF7B728E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75" name="Line 49">
                <a:extLst>
                  <a:ext uri="{FF2B5EF4-FFF2-40B4-BE49-F238E27FC236}">
                    <a16:creationId xmlns:a16="http://schemas.microsoft.com/office/drawing/2014/main" id="{5885081D-D411-5E40-8172-5FCC348F05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76" name="Line 50">
                <a:extLst>
                  <a:ext uri="{FF2B5EF4-FFF2-40B4-BE49-F238E27FC236}">
                    <a16:creationId xmlns:a16="http://schemas.microsoft.com/office/drawing/2014/main" id="{E0B914B1-A904-EA4A-83E4-3A7172D1EC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77" name="Line 51">
                <a:extLst>
                  <a:ext uri="{FF2B5EF4-FFF2-40B4-BE49-F238E27FC236}">
                    <a16:creationId xmlns:a16="http://schemas.microsoft.com/office/drawing/2014/main" id="{045FADEA-3F6A-444B-9F84-0187DF90C2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78" name="Line 52">
                <a:extLst>
                  <a:ext uri="{FF2B5EF4-FFF2-40B4-BE49-F238E27FC236}">
                    <a16:creationId xmlns:a16="http://schemas.microsoft.com/office/drawing/2014/main" id="{701B337B-E8FB-3545-B5CE-76D354EEDB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79" name="Line 53">
                <a:extLst>
                  <a:ext uri="{FF2B5EF4-FFF2-40B4-BE49-F238E27FC236}">
                    <a16:creationId xmlns:a16="http://schemas.microsoft.com/office/drawing/2014/main" id="{AF799641-7B1B-DB45-A5BB-E5F3F18D7D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</p:grpSp>
        <p:grpSp>
          <p:nvGrpSpPr>
            <p:cNvPr id="10" name="Group 54">
              <a:extLst>
                <a:ext uri="{FF2B5EF4-FFF2-40B4-BE49-F238E27FC236}">
                  <a16:creationId xmlns:a16="http://schemas.microsoft.com/office/drawing/2014/main" id="{30549242-2ACF-6C40-81BA-9F8DF0F20D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9" y="1334"/>
              <a:ext cx="110" cy="71"/>
              <a:chOff x="1440" y="1200"/>
              <a:chExt cx="864" cy="720"/>
            </a:xfrm>
          </p:grpSpPr>
          <p:sp>
            <p:nvSpPr>
              <p:cNvPr id="58" name="Rectangle 55">
                <a:extLst>
                  <a:ext uri="{FF2B5EF4-FFF2-40B4-BE49-F238E27FC236}">
                    <a16:creationId xmlns:a16="http://schemas.microsoft.com/office/drawing/2014/main" id="{C8091730-5508-AB43-B007-B5AB448DA2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9" name="Rectangle 56">
                <a:extLst>
                  <a:ext uri="{FF2B5EF4-FFF2-40B4-BE49-F238E27FC236}">
                    <a16:creationId xmlns:a16="http://schemas.microsoft.com/office/drawing/2014/main" id="{24A9DDD5-D948-2E48-8B40-C8000B0293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0" name="Rectangle 57">
                <a:extLst>
                  <a:ext uri="{FF2B5EF4-FFF2-40B4-BE49-F238E27FC236}">
                    <a16:creationId xmlns:a16="http://schemas.microsoft.com/office/drawing/2014/main" id="{4860C1D4-F45C-F041-8D65-803384A29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1" name="Rectangle 58">
                <a:extLst>
                  <a:ext uri="{FF2B5EF4-FFF2-40B4-BE49-F238E27FC236}">
                    <a16:creationId xmlns:a16="http://schemas.microsoft.com/office/drawing/2014/main" id="{2851B4C1-8955-C448-9DA0-2E650A33FB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2" name="Oval 59">
                <a:extLst>
                  <a:ext uri="{FF2B5EF4-FFF2-40B4-BE49-F238E27FC236}">
                    <a16:creationId xmlns:a16="http://schemas.microsoft.com/office/drawing/2014/main" id="{2A21F15A-B4DF-2E4C-B76C-04E1C99205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3" name="Line 60">
                <a:extLst>
                  <a:ext uri="{FF2B5EF4-FFF2-40B4-BE49-F238E27FC236}">
                    <a16:creationId xmlns:a16="http://schemas.microsoft.com/office/drawing/2014/main" id="{AC18ABD5-C554-8B45-A3CE-A5FF9650AD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64" name="Line 61">
                <a:extLst>
                  <a:ext uri="{FF2B5EF4-FFF2-40B4-BE49-F238E27FC236}">
                    <a16:creationId xmlns:a16="http://schemas.microsoft.com/office/drawing/2014/main" id="{D8942806-60D5-3D48-9EF8-C0791972EE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65" name="Line 62">
                <a:extLst>
                  <a:ext uri="{FF2B5EF4-FFF2-40B4-BE49-F238E27FC236}">
                    <a16:creationId xmlns:a16="http://schemas.microsoft.com/office/drawing/2014/main" id="{180162E4-DA36-A243-B658-0C5BDE1FE2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66" name="Line 63">
                <a:extLst>
                  <a:ext uri="{FF2B5EF4-FFF2-40B4-BE49-F238E27FC236}">
                    <a16:creationId xmlns:a16="http://schemas.microsoft.com/office/drawing/2014/main" id="{E4AC98C4-DA95-0145-A8D2-8B47E1BD06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67" name="Line 64">
                <a:extLst>
                  <a:ext uri="{FF2B5EF4-FFF2-40B4-BE49-F238E27FC236}">
                    <a16:creationId xmlns:a16="http://schemas.microsoft.com/office/drawing/2014/main" id="{F4CBDEFC-CCCD-5040-96E0-67573692CA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68" name="Line 65">
                <a:extLst>
                  <a:ext uri="{FF2B5EF4-FFF2-40B4-BE49-F238E27FC236}">
                    <a16:creationId xmlns:a16="http://schemas.microsoft.com/office/drawing/2014/main" id="{CFB100E9-B4E4-2045-AC8E-3469D8B0EE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</p:grpSp>
        <p:grpSp>
          <p:nvGrpSpPr>
            <p:cNvPr id="11" name="Group 66">
              <a:extLst>
                <a:ext uri="{FF2B5EF4-FFF2-40B4-BE49-F238E27FC236}">
                  <a16:creationId xmlns:a16="http://schemas.microsoft.com/office/drawing/2014/main" id="{229F0AAD-9900-7A40-9FA7-F12803D078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2" y="1228"/>
              <a:ext cx="110" cy="71"/>
              <a:chOff x="1440" y="1200"/>
              <a:chExt cx="864" cy="720"/>
            </a:xfrm>
          </p:grpSpPr>
          <p:sp>
            <p:nvSpPr>
              <p:cNvPr id="47" name="Rectangle 67">
                <a:extLst>
                  <a:ext uri="{FF2B5EF4-FFF2-40B4-BE49-F238E27FC236}">
                    <a16:creationId xmlns:a16="http://schemas.microsoft.com/office/drawing/2014/main" id="{739A00FC-E203-A04C-8935-424B1D230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8" name="Rectangle 68">
                <a:extLst>
                  <a:ext uri="{FF2B5EF4-FFF2-40B4-BE49-F238E27FC236}">
                    <a16:creationId xmlns:a16="http://schemas.microsoft.com/office/drawing/2014/main" id="{5FA80BEC-2706-E645-A58A-B7662757F3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9" name="Rectangle 69">
                <a:extLst>
                  <a:ext uri="{FF2B5EF4-FFF2-40B4-BE49-F238E27FC236}">
                    <a16:creationId xmlns:a16="http://schemas.microsoft.com/office/drawing/2014/main" id="{9C94757E-DAC5-5444-88D8-603D09B0F2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0" name="Rectangle 70">
                <a:extLst>
                  <a:ext uri="{FF2B5EF4-FFF2-40B4-BE49-F238E27FC236}">
                    <a16:creationId xmlns:a16="http://schemas.microsoft.com/office/drawing/2014/main" id="{F512F62F-F980-8443-B539-025E4A2879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1" name="Oval 71">
                <a:extLst>
                  <a:ext uri="{FF2B5EF4-FFF2-40B4-BE49-F238E27FC236}">
                    <a16:creationId xmlns:a16="http://schemas.microsoft.com/office/drawing/2014/main" id="{80D8BC2C-15FE-AA4E-9126-FEB51DF584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2" name="Line 72">
                <a:extLst>
                  <a:ext uri="{FF2B5EF4-FFF2-40B4-BE49-F238E27FC236}">
                    <a16:creationId xmlns:a16="http://schemas.microsoft.com/office/drawing/2014/main" id="{F5C65569-CD75-884D-9490-40E7348733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53" name="Line 73">
                <a:extLst>
                  <a:ext uri="{FF2B5EF4-FFF2-40B4-BE49-F238E27FC236}">
                    <a16:creationId xmlns:a16="http://schemas.microsoft.com/office/drawing/2014/main" id="{0CD49A4D-DE4F-D847-821B-6115508680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54" name="Line 74">
                <a:extLst>
                  <a:ext uri="{FF2B5EF4-FFF2-40B4-BE49-F238E27FC236}">
                    <a16:creationId xmlns:a16="http://schemas.microsoft.com/office/drawing/2014/main" id="{00EEDB7F-39D8-DD4B-B6E7-A404D0D1BB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55" name="Line 75">
                <a:extLst>
                  <a:ext uri="{FF2B5EF4-FFF2-40B4-BE49-F238E27FC236}">
                    <a16:creationId xmlns:a16="http://schemas.microsoft.com/office/drawing/2014/main" id="{41AC6BAF-0C9B-4A4F-A3A5-B4B10DE36A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56" name="Line 76">
                <a:extLst>
                  <a:ext uri="{FF2B5EF4-FFF2-40B4-BE49-F238E27FC236}">
                    <a16:creationId xmlns:a16="http://schemas.microsoft.com/office/drawing/2014/main" id="{D0E3B050-45EE-9740-82AF-05E3904F2B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57" name="Line 77">
                <a:extLst>
                  <a:ext uri="{FF2B5EF4-FFF2-40B4-BE49-F238E27FC236}">
                    <a16:creationId xmlns:a16="http://schemas.microsoft.com/office/drawing/2014/main" id="{860FC69B-B172-1D4B-9CAF-BC94B10F5D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</p:grpSp>
        <p:grpSp>
          <p:nvGrpSpPr>
            <p:cNvPr id="12" name="Group 78">
              <a:extLst>
                <a:ext uri="{FF2B5EF4-FFF2-40B4-BE49-F238E27FC236}">
                  <a16:creationId xmlns:a16="http://schemas.microsoft.com/office/drawing/2014/main" id="{D8B67C7B-0730-484C-AE10-753A7E25B4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4" y="1075"/>
              <a:ext cx="110" cy="71"/>
              <a:chOff x="1440" y="1200"/>
              <a:chExt cx="864" cy="720"/>
            </a:xfrm>
          </p:grpSpPr>
          <p:sp>
            <p:nvSpPr>
              <p:cNvPr id="36" name="Rectangle 79">
                <a:extLst>
                  <a:ext uri="{FF2B5EF4-FFF2-40B4-BE49-F238E27FC236}">
                    <a16:creationId xmlns:a16="http://schemas.microsoft.com/office/drawing/2014/main" id="{21A55839-382F-2843-B3C2-ECBD05379C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7" name="Rectangle 80">
                <a:extLst>
                  <a:ext uri="{FF2B5EF4-FFF2-40B4-BE49-F238E27FC236}">
                    <a16:creationId xmlns:a16="http://schemas.microsoft.com/office/drawing/2014/main" id="{9462DFFB-2EF0-3741-9A42-3BAB8CA5C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8" name="Rectangle 81">
                <a:extLst>
                  <a:ext uri="{FF2B5EF4-FFF2-40B4-BE49-F238E27FC236}">
                    <a16:creationId xmlns:a16="http://schemas.microsoft.com/office/drawing/2014/main" id="{E1A62D82-BD7D-9B4F-8FDE-AD01524C32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9" name="Rectangle 82">
                <a:extLst>
                  <a:ext uri="{FF2B5EF4-FFF2-40B4-BE49-F238E27FC236}">
                    <a16:creationId xmlns:a16="http://schemas.microsoft.com/office/drawing/2014/main" id="{B0A16991-F4EA-5B42-B2A3-0B326460C5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0" name="Oval 83">
                <a:extLst>
                  <a:ext uri="{FF2B5EF4-FFF2-40B4-BE49-F238E27FC236}">
                    <a16:creationId xmlns:a16="http://schemas.microsoft.com/office/drawing/2014/main" id="{D3AC7CFB-E0AA-6B4F-82CF-3DB8C8ECEC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1" name="Line 84">
                <a:extLst>
                  <a:ext uri="{FF2B5EF4-FFF2-40B4-BE49-F238E27FC236}">
                    <a16:creationId xmlns:a16="http://schemas.microsoft.com/office/drawing/2014/main" id="{D06D4BA1-0925-8F47-A35B-F47C5668E1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42" name="Line 85">
                <a:extLst>
                  <a:ext uri="{FF2B5EF4-FFF2-40B4-BE49-F238E27FC236}">
                    <a16:creationId xmlns:a16="http://schemas.microsoft.com/office/drawing/2014/main" id="{2D1F7746-B7F9-204C-9848-1F49AA1EDA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43" name="Line 86">
                <a:extLst>
                  <a:ext uri="{FF2B5EF4-FFF2-40B4-BE49-F238E27FC236}">
                    <a16:creationId xmlns:a16="http://schemas.microsoft.com/office/drawing/2014/main" id="{5308FB8C-230B-334A-BE10-58721930ED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44" name="Line 87">
                <a:extLst>
                  <a:ext uri="{FF2B5EF4-FFF2-40B4-BE49-F238E27FC236}">
                    <a16:creationId xmlns:a16="http://schemas.microsoft.com/office/drawing/2014/main" id="{90CC90FA-1EBD-184F-A7CF-B1F1DDF38E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45" name="Line 88">
                <a:extLst>
                  <a:ext uri="{FF2B5EF4-FFF2-40B4-BE49-F238E27FC236}">
                    <a16:creationId xmlns:a16="http://schemas.microsoft.com/office/drawing/2014/main" id="{BA16F44A-FF98-9749-8126-8C51F386FB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46" name="Line 89">
                <a:extLst>
                  <a:ext uri="{FF2B5EF4-FFF2-40B4-BE49-F238E27FC236}">
                    <a16:creationId xmlns:a16="http://schemas.microsoft.com/office/drawing/2014/main" id="{4BC41AD4-786A-F642-AE0E-324DE1E877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</p:grpSp>
        <p:grpSp>
          <p:nvGrpSpPr>
            <p:cNvPr id="13" name="Group 90">
              <a:extLst>
                <a:ext uri="{FF2B5EF4-FFF2-40B4-BE49-F238E27FC236}">
                  <a16:creationId xmlns:a16="http://schemas.microsoft.com/office/drawing/2014/main" id="{ED661BE8-C95A-B64C-8D1A-8F1A328DB0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3" y="1228"/>
              <a:ext cx="111" cy="71"/>
              <a:chOff x="1440" y="1200"/>
              <a:chExt cx="864" cy="720"/>
            </a:xfrm>
          </p:grpSpPr>
          <p:sp>
            <p:nvSpPr>
              <p:cNvPr id="25" name="Rectangle 91">
                <a:extLst>
                  <a:ext uri="{FF2B5EF4-FFF2-40B4-BE49-F238E27FC236}">
                    <a16:creationId xmlns:a16="http://schemas.microsoft.com/office/drawing/2014/main" id="{31928299-49B0-EB44-B709-7068E0916E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6" name="Rectangle 92">
                <a:extLst>
                  <a:ext uri="{FF2B5EF4-FFF2-40B4-BE49-F238E27FC236}">
                    <a16:creationId xmlns:a16="http://schemas.microsoft.com/office/drawing/2014/main" id="{4C2DE305-1974-6F48-9B2D-5AE40488D3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7" name="Rectangle 93">
                <a:extLst>
                  <a:ext uri="{FF2B5EF4-FFF2-40B4-BE49-F238E27FC236}">
                    <a16:creationId xmlns:a16="http://schemas.microsoft.com/office/drawing/2014/main" id="{86813384-DDB9-9541-BB2C-277177813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8" name="Rectangle 94">
                <a:extLst>
                  <a:ext uri="{FF2B5EF4-FFF2-40B4-BE49-F238E27FC236}">
                    <a16:creationId xmlns:a16="http://schemas.microsoft.com/office/drawing/2014/main" id="{E0E34826-D3E8-CD4E-96B1-EBEF39E96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9" name="Oval 95">
                <a:extLst>
                  <a:ext uri="{FF2B5EF4-FFF2-40B4-BE49-F238E27FC236}">
                    <a16:creationId xmlns:a16="http://schemas.microsoft.com/office/drawing/2014/main" id="{F78BB3CB-9364-E247-81B6-A1A8ECA2FA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0" name="Line 96">
                <a:extLst>
                  <a:ext uri="{FF2B5EF4-FFF2-40B4-BE49-F238E27FC236}">
                    <a16:creationId xmlns:a16="http://schemas.microsoft.com/office/drawing/2014/main" id="{CF11762A-1F4F-874D-91CD-71067F33D2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31" name="Line 97">
                <a:extLst>
                  <a:ext uri="{FF2B5EF4-FFF2-40B4-BE49-F238E27FC236}">
                    <a16:creationId xmlns:a16="http://schemas.microsoft.com/office/drawing/2014/main" id="{AFAB162C-18D4-BB41-8A8F-1C0EC4E0ED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32" name="Line 98">
                <a:extLst>
                  <a:ext uri="{FF2B5EF4-FFF2-40B4-BE49-F238E27FC236}">
                    <a16:creationId xmlns:a16="http://schemas.microsoft.com/office/drawing/2014/main" id="{244DA295-9EB7-354E-B156-078E015B8B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33" name="Line 99">
                <a:extLst>
                  <a:ext uri="{FF2B5EF4-FFF2-40B4-BE49-F238E27FC236}">
                    <a16:creationId xmlns:a16="http://schemas.microsoft.com/office/drawing/2014/main" id="{C96A59B2-C25C-9D4B-9339-4365C044E8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34" name="Line 100">
                <a:extLst>
                  <a:ext uri="{FF2B5EF4-FFF2-40B4-BE49-F238E27FC236}">
                    <a16:creationId xmlns:a16="http://schemas.microsoft.com/office/drawing/2014/main" id="{01F31552-AFD6-8D4F-91B0-D418D87337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  <p:sp>
            <p:nvSpPr>
              <p:cNvPr id="35" name="Line 101">
                <a:extLst>
                  <a:ext uri="{FF2B5EF4-FFF2-40B4-BE49-F238E27FC236}">
                    <a16:creationId xmlns:a16="http://schemas.microsoft.com/office/drawing/2014/main" id="{7B689B8A-B071-0E4C-ADA7-2D77302C7A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14" name="Rectangle 102">
              <a:extLst>
                <a:ext uri="{FF2B5EF4-FFF2-40B4-BE49-F238E27FC236}">
                  <a16:creationId xmlns:a16="http://schemas.microsoft.com/office/drawing/2014/main" id="{0BEAA7F0-FFF8-9C47-8CA1-95655E055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1" y="1193"/>
              <a:ext cx="24" cy="165"/>
            </a:xfrm>
            <a:prstGeom prst="rect">
              <a:avLst/>
            </a:prstGeom>
            <a:solidFill>
              <a:srgbClr val="FF3399"/>
            </a:solidFill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5" name="Line 103">
              <a:extLst>
                <a:ext uri="{FF2B5EF4-FFF2-40B4-BE49-F238E27FC236}">
                  <a16:creationId xmlns:a16="http://schemas.microsoft.com/office/drawing/2014/main" id="{E0F885F7-7F85-984E-98DE-B07E834E3B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7" y="1181"/>
              <a:ext cx="74" cy="59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6" name="Line 104">
              <a:extLst>
                <a:ext uri="{FF2B5EF4-FFF2-40B4-BE49-F238E27FC236}">
                  <a16:creationId xmlns:a16="http://schemas.microsoft.com/office/drawing/2014/main" id="{07EC01EC-8757-274A-A2CD-83E800A19B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2" y="1263"/>
              <a:ext cx="99" cy="0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7" name="Line 105">
              <a:extLst>
                <a:ext uri="{FF2B5EF4-FFF2-40B4-BE49-F238E27FC236}">
                  <a16:creationId xmlns:a16="http://schemas.microsoft.com/office/drawing/2014/main" id="{22DCF19D-16A2-D74B-AD72-1BF134333E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7" y="1287"/>
              <a:ext cx="74" cy="71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8" name="Line 106">
              <a:extLst>
                <a:ext uri="{FF2B5EF4-FFF2-40B4-BE49-F238E27FC236}">
                  <a16:creationId xmlns:a16="http://schemas.microsoft.com/office/drawing/2014/main" id="{AB2DAC56-92DD-E840-A2B2-D110729D32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5" y="1181"/>
              <a:ext cx="62" cy="59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9" name="Line 107">
              <a:extLst>
                <a:ext uri="{FF2B5EF4-FFF2-40B4-BE49-F238E27FC236}">
                  <a16:creationId xmlns:a16="http://schemas.microsoft.com/office/drawing/2014/main" id="{AA211F34-405F-F545-9159-B63D2A4A83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5" y="1263"/>
              <a:ext cx="98" cy="0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20" name="Line 108">
              <a:extLst>
                <a:ext uri="{FF2B5EF4-FFF2-40B4-BE49-F238E27FC236}">
                  <a16:creationId xmlns:a16="http://schemas.microsoft.com/office/drawing/2014/main" id="{B0FFFAD1-9155-6643-B59D-D7ACA4D9A2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15" y="1287"/>
              <a:ext cx="62" cy="59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21" name="Line 109">
              <a:extLst>
                <a:ext uri="{FF2B5EF4-FFF2-40B4-BE49-F238E27FC236}">
                  <a16:creationId xmlns:a16="http://schemas.microsoft.com/office/drawing/2014/main" id="{4294A047-9112-2042-A8E7-E4ACE081D5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03" y="1358"/>
              <a:ext cx="0" cy="35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22" name="Line 110">
              <a:extLst>
                <a:ext uri="{FF2B5EF4-FFF2-40B4-BE49-F238E27FC236}">
                  <a16:creationId xmlns:a16="http://schemas.microsoft.com/office/drawing/2014/main" id="{28ED1A33-92EE-FA4D-A409-72506DFD7A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3" y="1146"/>
              <a:ext cx="0" cy="47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23" name="WordArt 111">
              <a:extLst>
                <a:ext uri="{FF2B5EF4-FFF2-40B4-BE49-F238E27FC236}">
                  <a16:creationId xmlns:a16="http://schemas.microsoft.com/office/drawing/2014/main" id="{F02E5A3E-926B-2148-9B4E-EAF239197BC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584" y="1008"/>
              <a:ext cx="624" cy="533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9381227"/>
                </a:avLst>
              </a:prstTxWarp>
            </a:bodyPr>
            <a:lstStyle/>
            <a:p>
              <a:pPr algn="ctr"/>
              <a:r>
                <a:rPr lang="en-US" sz="3733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Garamond"/>
                </a:rPr>
                <a:t>Network Based Computing</a:t>
              </a:r>
            </a:p>
          </p:txBody>
        </p:sp>
        <p:sp>
          <p:nvSpPr>
            <p:cNvPr id="24" name="WordArt 112">
              <a:extLst>
                <a:ext uri="{FF2B5EF4-FFF2-40B4-BE49-F238E27FC236}">
                  <a16:creationId xmlns:a16="http://schemas.microsoft.com/office/drawing/2014/main" id="{A233AFA1-617B-7348-A8F5-EE29EFD665D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68" y="1475"/>
              <a:ext cx="444" cy="1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Garamond"/>
                </a:rPr>
                <a:t>Laboratory</a:t>
              </a:r>
            </a:p>
          </p:txBody>
        </p:sp>
      </p:grpSp>
      <p:sp>
        <p:nvSpPr>
          <p:cNvPr id="113" name="矩形 4">
            <a:extLst>
              <a:ext uri="{FF2B5EF4-FFF2-40B4-BE49-F238E27FC236}">
                <a16:creationId xmlns:a16="http://schemas.microsoft.com/office/drawing/2014/main" id="{6D9A481E-D4DD-9441-9F6F-F5976DC1C8DB}"/>
              </a:ext>
            </a:extLst>
          </p:cNvPr>
          <p:cNvSpPr/>
          <p:nvPr/>
        </p:nvSpPr>
        <p:spPr>
          <a:xfrm>
            <a:off x="3090082" y="311403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altLang="zh-CN" sz="2400">
                <a:latin typeface="Calibri"/>
                <a:ea typeface="宋体" pitchFamily="2" charset="-122"/>
                <a:cs typeface="Calibri"/>
              </a:rPr>
              <a:t>Network-Based Computing Laboratory</a:t>
            </a:r>
          </a:p>
          <a:p>
            <a:pPr algn="ctr">
              <a:buFontTx/>
              <a:buNone/>
            </a:pPr>
            <a:r>
              <a:rPr lang="en-US" altLang="zh-CN" sz="2400">
                <a:solidFill>
                  <a:schemeClr val="hlink"/>
                </a:solidFill>
                <a:latin typeface="Calibri"/>
                <a:ea typeface="宋体" pitchFamily="2" charset="-122"/>
                <a:cs typeface="Calibri"/>
                <a:hlinkClick r:id="rId3"/>
              </a:rPr>
              <a:t>http://nowlab.cse.ohio-state.edu</a:t>
            </a:r>
            <a:r>
              <a:rPr lang="en-US" altLang="zh-CN" sz="2400">
                <a:solidFill>
                  <a:schemeClr val="hlink"/>
                </a:solidFill>
                <a:ea typeface="宋体" pitchFamily="2" charset="-122"/>
                <a:hlinkClick r:id="rId3"/>
              </a:rPr>
              <a:t>/</a:t>
            </a:r>
            <a:endParaRPr lang="en-US" altLang="zh-CN" sz="2400">
              <a:solidFill>
                <a:schemeClr val="hlink"/>
              </a:solidFill>
              <a:ea typeface="宋体" pitchFamily="2" charset="-122"/>
            </a:endParaRP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1EE1250C-417E-8843-968F-451499D6A7C8}"/>
              </a:ext>
            </a:extLst>
          </p:cNvPr>
          <p:cNvGrpSpPr/>
          <p:nvPr/>
        </p:nvGrpSpPr>
        <p:grpSpPr>
          <a:xfrm>
            <a:off x="-168404" y="4499227"/>
            <a:ext cx="8488897" cy="1910613"/>
            <a:chOff x="1874721" y="4664687"/>
            <a:chExt cx="7998194" cy="1805633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64719568-19F5-8A40-99D6-EA7E98C31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721" y="5704313"/>
              <a:ext cx="4149790" cy="7660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600">
                  <a:latin typeface="Calibri"/>
                  <a:ea typeface="宋体" pitchFamily="2" charset="-122"/>
                  <a:cs typeface="Calibri"/>
                </a:rPr>
                <a:t>The High-Performance MPI/PGAS</a:t>
              </a:r>
            </a:p>
            <a:p>
              <a:pPr algn="ctr"/>
              <a:r>
                <a:rPr lang="en-US" altLang="zh-CN" sz="1600">
                  <a:latin typeface="Calibri"/>
                  <a:ea typeface="宋体" pitchFamily="2" charset="-122"/>
                  <a:cs typeface="Calibri"/>
                </a:rPr>
                <a:t> Project</a:t>
              </a:r>
            </a:p>
            <a:p>
              <a:pPr algn="ctr"/>
              <a:r>
                <a:rPr lang="en-US" altLang="zh-CN" sz="1467" u="sng">
                  <a:solidFill>
                    <a:schemeClr val="hlink"/>
                  </a:solidFill>
                  <a:latin typeface="Calibri"/>
                  <a:ea typeface="宋体" pitchFamily="2" charset="-122"/>
                  <a:cs typeface="Calibri"/>
                </a:rPr>
                <a:t>http://mvapich.cse.ohio-state.edu/</a:t>
              </a:r>
              <a:endParaRPr lang="zh-CN" altLang="en-US" sz="1467" u="sng">
                <a:solidFill>
                  <a:schemeClr val="hlink"/>
                </a:solidFill>
                <a:latin typeface="Calibri"/>
                <a:ea typeface="宋体" pitchFamily="2" charset="-122"/>
                <a:cs typeface="Calibri"/>
              </a:endParaRPr>
            </a:p>
          </p:txBody>
        </p:sp>
        <p:pic>
          <p:nvPicPr>
            <p:cNvPr id="116" name="Picture 115">
              <a:extLst>
                <a:ext uri="{FF2B5EF4-FFF2-40B4-BE49-F238E27FC236}">
                  <a16:creationId xmlns:a16="http://schemas.microsoft.com/office/drawing/2014/main" id="{349C3C30-1D1E-304F-B1D4-F940DB2F7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314" y="4664687"/>
              <a:ext cx="2326021" cy="926276"/>
            </a:xfrm>
            <a:prstGeom prst="rect">
              <a:avLst/>
            </a:prstGeom>
          </p:spPr>
        </p:pic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36094ABE-011F-8E45-8110-086A52809685}"/>
                </a:ext>
              </a:extLst>
            </p:cNvPr>
            <p:cNvGrpSpPr/>
            <p:nvPr/>
          </p:nvGrpSpPr>
          <p:grpSpPr>
            <a:xfrm>
              <a:off x="5723125" y="4681345"/>
              <a:ext cx="4149790" cy="1780050"/>
              <a:chOff x="7759274" y="4197509"/>
              <a:chExt cx="3781452" cy="1574725"/>
            </a:xfrm>
          </p:grpSpPr>
          <p:sp>
            <p:nvSpPr>
              <p:cNvPr id="118" name="Rectangle 114">
                <a:extLst>
                  <a:ext uri="{FF2B5EF4-FFF2-40B4-BE49-F238E27FC236}">
                    <a16:creationId xmlns:a16="http://schemas.microsoft.com/office/drawing/2014/main" id="{699C3629-CAF2-C842-8BD5-EA0A66AC8B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59274" y="5094584"/>
                <a:ext cx="3781452" cy="677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600">
                    <a:latin typeface="Calibri"/>
                    <a:ea typeface="宋体" pitchFamily="2" charset="-122"/>
                    <a:cs typeface="Calibri"/>
                  </a:rPr>
                  <a:t>The High-Performance Big Data </a:t>
                </a:r>
              </a:p>
              <a:p>
                <a:pPr algn="ctr"/>
                <a:r>
                  <a:rPr lang="en-US" altLang="zh-CN" sz="1600">
                    <a:latin typeface="Calibri"/>
                    <a:ea typeface="宋体" pitchFamily="2" charset="-122"/>
                    <a:cs typeface="Calibri"/>
                  </a:rPr>
                  <a:t>Project</a:t>
                </a:r>
              </a:p>
              <a:p>
                <a:pPr algn="ctr"/>
                <a:r>
                  <a:rPr lang="en-US" altLang="zh-CN" sz="1467" u="sng">
                    <a:solidFill>
                      <a:schemeClr val="hlink"/>
                    </a:solidFill>
                    <a:latin typeface="Calibri"/>
                    <a:ea typeface="宋体" pitchFamily="2" charset="-122"/>
                    <a:cs typeface="Calibri"/>
                  </a:rPr>
                  <a:t>http://hibd.cse.ohio-state.edu/</a:t>
                </a:r>
                <a:endParaRPr lang="zh-CN" altLang="en-US" sz="1467" u="sng">
                  <a:solidFill>
                    <a:schemeClr val="hlink"/>
                  </a:solidFill>
                  <a:latin typeface="Calibri"/>
                  <a:ea typeface="宋体" pitchFamily="2" charset="-122"/>
                  <a:cs typeface="Calibri"/>
                </a:endParaRPr>
              </a:p>
            </p:txBody>
          </p:sp>
          <p:pic>
            <p:nvPicPr>
              <p:cNvPr id="119" name="图片 5">
                <a:extLst>
                  <a:ext uri="{FF2B5EF4-FFF2-40B4-BE49-F238E27FC236}">
                    <a16:creationId xmlns:a16="http://schemas.microsoft.com/office/drawing/2014/main" id="{C6B55620-35CC-384C-89E0-24AEC90513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8889945" y="4197509"/>
                <a:ext cx="1520111" cy="838275"/>
              </a:xfrm>
              <a:prstGeom prst="rect">
                <a:avLst/>
              </a:prstGeom>
            </p:spPr>
          </p:pic>
        </p:grp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6A5D7719-1B82-F84C-ACD0-03FEED843EF2}"/>
              </a:ext>
            </a:extLst>
          </p:cNvPr>
          <p:cNvGrpSpPr/>
          <p:nvPr/>
        </p:nvGrpSpPr>
        <p:grpSpPr>
          <a:xfrm>
            <a:off x="8455079" y="4382839"/>
            <a:ext cx="3608293" cy="2027000"/>
            <a:chOff x="5154404" y="1072431"/>
            <a:chExt cx="4682259" cy="1920339"/>
          </a:xfrm>
        </p:grpSpPr>
        <p:sp>
          <p:nvSpPr>
            <p:cNvPr id="121" name="Rectangle 114">
              <a:extLst>
                <a:ext uri="{FF2B5EF4-FFF2-40B4-BE49-F238E27FC236}">
                  <a16:creationId xmlns:a16="http://schemas.microsoft.com/office/drawing/2014/main" id="{17370038-A6C1-DE44-823F-192617C89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4404" y="2224878"/>
              <a:ext cx="4682259" cy="767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600">
                  <a:latin typeface="Calibri"/>
                  <a:ea typeface="宋体" pitchFamily="2" charset="-122"/>
                  <a:cs typeface="Calibri"/>
                </a:rPr>
                <a:t>The High-Performance Deep Learning </a:t>
              </a:r>
            </a:p>
            <a:p>
              <a:pPr algn="ctr"/>
              <a:r>
                <a:rPr lang="en-US" altLang="zh-CN" sz="1600">
                  <a:latin typeface="Calibri"/>
                  <a:ea typeface="宋体" pitchFamily="2" charset="-122"/>
                  <a:cs typeface="Calibri"/>
                </a:rPr>
                <a:t>Project</a:t>
              </a:r>
            </a:p>
            <a:p>
              <a:pPr algn="ctr"/>
              <a:r>
                <a:rPr lang="en-US" altLang="zh-CN" sz="1467" u="sng">
                  <a:solidFill>
                    <a:schemeClr val="hlink"/>
                  </a:solidFill>
                  <a:latin typeface="Calibri"/>
                  <a:ea typeface="宋体" pitchFamily="2" charset="-122"/>
                  <a:cs typeface="Calibri"/>
                </a:rPr>
                <a:t>http://hidl.cse.ohio-state.edu/</a:t>
              </a:r>
              <a:endParaRPr lang="zh-CN" altLang="en-US" sz="1467" u="sng">
                <a:solidFill>
                  <a:schemeClr val="hlink"/>
                </a:solidFill>
                <a:latin typeface="Calibri"/>
                <a:ea typeface="宋体" pitchFamily="2" charset="-122"/>
                <a:cs typeface="Calibri"/>
              </a:endParaRPr>
            </a:p>
          </p:txBody>
        </p:sp>
        <p:pic>
          <p:nvPicPr>
            <p:cNvPr id="122" name="Picture 121">
              <a:extLst>
                <a:ext uri="{FF2B5EF4-FFF2-40B4-BE49-F238E27FC236}">
                  <a16:creationId xmlns:a16="http://schemas.microsoft.com/office/drawing/2014/main" id="{9AE4B315-02A3-BC47-8EDE-9931497A03E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704" y="1072431"/>
              <a:ext cx="2093162" cy="11490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008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5"/>
    </mc:Choice>
    <mc:Fallback xmlns="">
      <p:transition spd="slow" advTm="128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057DA4-3ABA-5460-C9D2-5C4154DA4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F1F1F"/>
                </a:solidFill>
                <a:effectLst/>
                <a:latin typeface="Google Sans"/>
              </a:rPr>
              <a:t>Enhanced Performance: </a:t>
            </a:r>
            <a:r>
              <a:rPr lang="en-US" sz="2000" b="0" i="0" dirty="0" err="1">
                <a:solidFill>
                  <a:srgbClr val="1F1F1F"/>
                </a:solidFill>
                <a:effectLst/>
                <a:latin typeface="Google Sans"/>
              </a:rPr>
              <a:t>RoCE</a:t>
            </a:r>
            <a:r>
              <a:rPr lang="en-US" sz="2000" b="0" i="0" dirty="0">
                <a:solidFill>
                  <a:srgbClr val="1F1F1F"/>
                </a:solidFill>
                <a:effectLst/>
                <a:latin typeface="Google Sans"/>
              </a:rPr>
              <a:t> delivers significantly lower latency and higher throughput compared to traditional Ethernet, empowering HPC applications to achieve peak performance.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F1F1F"/>
                </a:solidFill>
                <a:effectLst/>
                <a:latin typeface="Google Sans"/>
              </a:rPr>
              <a:t>Optimized Efficiency: </a:t>
            </a:r>
            <a:r>
              <a:rPr lang="en-US" sz="2000" b="0" i="0" dirty="0" err="1">
                <a:solidFill>
                  <a:srgbClr val="1F1F1F"/>
                </a:solidFill>
                <a:effectLst/>
                <a:latin typeface="Google Sans"/>
              </a:rPr>
              <a:t>RoCE</a:t>
            </a:r>
            <a:r>
              <a:rPr lang="en-US" sz="2000" b="0" i="0" dirty="0">
                <a:solidFill>
                  <a:srgbClr val="1F1F1F"/>
                </a:solidFill>
                <a:effectLst/>
                <a:latin typeface="Google Sans"/>
              </a:rPr>
              <a:t> offloads RDMA operations to specialized hardware, reducing CPU overhead and freeing up valuable processing resources for critical computational tasks.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F1F1F"/>
                </a:solidFill>
                <a:effectLst/>
                <a:latin typeface="Google Sans"/>
              </a:rPr>
              <a:t>Cost-Effective Solution: </a:t>
            </a:r>
            <a:r>
              <a:rPr lang="en-US" sz="2000" b="0" i="0" dirty="0" err="1">
                <a:solidFill>
                  <a:srgbClr val="1F1F1F"/>
                </a:solidFill>
                <a:effectLst/>
                <a:latin typeface="Google Sans"/>
              </a:rPr>
              <a:t>RoCE</a:t>
            </a:r>
            <a:r>
              <a:rPr lang="en-US" sz="2000" b="0" i="0" dirty="0">
                <a:solidFill>
                  <a:srgbClr val="1F1F1F"/>
                </a:solidFill>
                <a:effectLst/>
                <a:latin typeface="Google Sans"/>
              </a:rPr>
              <a:t> leverages existing Ethernet infrastructure, minimizing upfront investment and simplifying network management.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F1F1F"/>
                </a:solidFill>
                <a:effectLst/>
                <a:latin typeface="Google Sans"/>
              </a:rPr>
              <a:t>Scalable and Flexible: </a:t>
            </a:r>
            <a:r>
              <a:rPr lang="en-US" sz="2000" b="0" i="0" dirty="0" err="1">
                <a:solidFill>
                  <a:srgbClr val="1F1F1F"/>
                </a:solidFill>
                <a:effectLst/>
                <a:latin typeface="Google Sans"/>
              </a:rPr>
              <a:t>RoCE</a:t>
            </a:r>
            <a:r>
              <a:rPr lang="en-US" sz="2000" b="0" i="0" dirty="0">
                <a:solidFill>
                  <a:srgbClr val="1F1F1F"/>
                </a:solidFill>
                <a:effectLst/>
                <a:latin typeface="Google Sans"/>
              </a:rPr>
              <a:t> supports a range of Ethernet speeds and Layer 3 routing, enabling scalability and flexibility to meet evolving HPC demands.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F1F1F"/>
                </a:solidFill>
                <a:effectLst/>
                <a:latin typeface="Google Sans"/>
              </a:rPr>
              <a:t>Emerging HPC Interconnect Standard: </a:t>
            </a:r>
            <a:r>
              <a:rPr lang="en-US" sz="2000" b="0" i="0" dirty="0" err="1">
                <a:solidFill>
                  <a:srgbClr val="1F1F1F"/>
                </a:solidFill>
                <a:effectLst/>
                <a:latin typeface="Google Sans"/>
              </a:rPr>
              <a:t>RoCE</a:t>
            </a:r>
            <a:r>
              <a:rPr lang="en-US" sz="2000" b="0" i="0" dirty="0">
                <a:solidFill>
                  <a:srgbClr val="1F1F1F"/>
                </a:solidFill>
                <a:effectLst/>
                <a:latin typeface="Google Sans"/>
              </a:rPr>
              <a:t> is gaining widespread adoption in the HPC community, recognized for its ability to meet the stringent performance requirements of next-generation HPC systems.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0B1B85-33B2-A3D5-E04B-CF8F320CA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RoCE</a:t>
            </a:r>
            <a:r>
              <a:rPr lang="en-US" dirty="0"/>
              <a:t> for HPC?</a:t>
            </a:r>
          </a:p>
        </p:txBody>
      </p:sp>
    </p:spTree>
    <p:extLst>
      <p:ext uri="{BB962C8B-B14F-4D97-AF65-F5344CB8AC3E}">
        <p14:creationId xmlns:p14="http://schemas.microsoft.com/office/powerpoint/2010/main" val="2195134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FD4DBD-C840-8D20-327A-05686FCC9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563" y="1011467"/>
            <a:ext cx="10394844" cy="5104015"/>
          </a:xfrm>
        </p:spPr>
        <p:txBody>
          <a:bodyPr/>
          <a:lstStyle/>
          <a:p>
            <a:pPr algn="l" rtl="0" fontAlgn="base">
              <a:buFont typeface="+mj-lt"/>
              <a:buAutoNum type="arabicPeriod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MVAPICH-CPU release: Optimizing MPI communication operations on new generation Broadcom adapters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33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provide support for newer generation Broadcom network adapters (Thor 200 Gbps) in MVAPICH2 and optimize the communication protocols (RC, UD, Hybrid)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33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Focus will be towards point-to-point operations (two-sided) and frequently used collective operations (such as </a:t>
            </a:r>
            <a:r>
              <a:rPr lang="en-US" sz="1533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Allreduce</a:t>
            </a:r>
            <a:r>
              <a:rPr lang="en-US" sz="1533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</a:t>
            </a:r>
            <a:r>
              <a:rPr lang="en-US" sz="1533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Alltoall</a:t>
            </a:r>
            <a:r>
              <a:rPr lang="en-US" sz="1533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33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Benefits of these designs will be studied at the applications level.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33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These design changes will be incorporated into the future MVAPICH release. 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+mj-lt"/>
              <a:buAutoNum type="arabicPeriod" startAt="2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MVAPICH-GPU release: Exploring the use of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GPUDirect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capabilities in new Broadcom adapters for high-performance data transfers to/from GPU device memory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33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Broadcom has introduced support for </a:t>
            </a:r>
            <a:r>
              <a:rPr lang="en-US" sz="1533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GPUDirect</a:t>
            </a:r>
            <a:r>
              <a:rPr lang="en-US" sz="1533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RDMA to enable high-performance communication operations from device memory.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33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study and evaluate the performance of Broadcom’s </a:t>
            </a:r>
            <a:r>
              <a:rPr lang="en-US" sz="1533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GPUDirect</a:t>
            </a:r>
            <a:r>
              <a:rPr lang="en-US" sz="1533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technology with Thor adapters.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33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explore designs in MVAPICH2-GDR for accelerating relevant portions of device-based communication operations using </a:t>
            </a:r>
            <a:r>
              <a:rPr lang="en-US" sz="1533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GPUDirect</a:t>
            </a:r>
            <a:r>
              <a:rPr lang="en-US" sz="1533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technology with Thor adapters. The focus will be on point-to-point intra-node, inter-node, and commonly used collectives (</a:t>
            </a:r>
            <a:r>
              <a:rPr lang="en-US" sz="1533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Allreduce</a:t>
            </a:r>
            <a:r>
              <a:rPr lang="en-US" sz="1533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</a:t>
            </a:r>
            <a:r>
              <a:rPr lang="en-US" sz="1533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Alltoall</a:t>
            </a:r>
            <a:r>
              <a:rPr lang="en-US" sz="1533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33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designs will be incorporated into the future MVAPICH2-GDR release. 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BCA154-DEA4-1204-0D47-4020E5E54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119" y="238699"/>
            <a:ext cx="10795460" cy="772768"/>
          </a:xfrm>
        </p:spPr>
        <p:txBody>
          <a:bodyPr/>
          <a:lstStyle/>
          <a:p>
            <a:r>
              <a:rPr lang="en-US" altLang="zh-CN" sz="3600" dirty="0"/>
              <a:t>Goal: Highly optimized MPI for Broadcom RoCEv2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65929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itle 4"/>
          <p:cNvSpPr>
            <a:spLocks noGrp="1"/>
          </p:cNvSpPr>
          <p:nvPr>
            <p:ph type="title"/>
          </p:nvPr>
        </p:nvSpPr>
        <p:spPr>
          <a:xfrm>
            <a:off x="398350" y="93827"/>
            <a:ext cx="10260388" cy="648980"/>
          </a:xfrm>
        </p:spPr>
        <p:txBody>
          <a:bodyPr lIns="121889" tIns="60945" rIns="121889" bIns="60945"/>
          <a:lstStyle/>
          <a:p>
            <a:r>
              <a:rPr lang="en-US" dirty="0">
                <a:latin typeface="+mj-lt"/>
                <a:cs typeface="Calibri"/>
              </a:rPr>
              <a:t>Overview of the MVAPICH2 Project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398351" y="743094"/>
            <a:ext cx="6774349" cy="5799956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1468" dirty="0">
                <a:latin typeface="+mj-lt"/>
                <a:cs typeface="Calibri"/>
              </a:rPr>
              <a:t>High Performance open-source MPI Library </a:t>
            </a:r>
          </a:p>
          <a:p>
            <a:pPr>
              <a:lnSpc>
                <a:spcPct val="130000"/>
              </a:lnSpc>
            </a:pPr>
            <a:r>
              <a:rPr lang="en-US" sz="1468" dirty="0">
                <a:latin typeface="+mj-lt"/>
                <a:cs typeface="Calibri"/>
              </a:rPr>
              <a:t>Support for multiple interconnects</a:t>
            </a:r>
          </a:p>
          <a:p>
            <a:pPr lvl="1">
              <a:lnSpc>
                <a:spcPct val="130000"/>
              </a:lnSpc>
            </a:pPr>
            <a:r>
              <a:rPr lang="en-US" sz="1200" dirty="0">
                <a:solidFill>
                  <a:srgbClr val="FF0000"/>
                </a:solidFill>
                <a:latin typeface="+mj-lt"/>
                <a:cs typeface="Calibri"/>
              </a:rPr>
              <a:t>InfiniBand, Omni-Path, Ethernet/iWARP, RDMA over Converged Ethernet (RoCE),  AWS EFA, OPX, Broadcom RoCE, Intel Ethernet, Rockport Networks, Slingshot 10/11</a:t>
            </a:r>
          </a:p>
          <a:p>
            <a:pPr>
              <a:lnSpc>
                <a:spcPct val="130000"/>
              </a:lnSpc>
            </a:pPr>
            <a:r>
              <a:rPr lang="en-US" sz="1468" dirty="0">
                <a:latin typeface="+mj-lt"/>
                <a:cs typeface="Calibri"/>
              </a:rPr>
              <a:t>Support for multiple platforms</a:t>
            </a:r>
          </a:p>
          <a:p>
            <a:pPr lvl="1">
              <a:lnSpc>
                <a:spcPct val="130000"/>
              </a:lnSpc>
            </a:pPr>
            <a:r>
              <a:rPr lang="en-US" sz="1200" dirty="0">
                <a:latin typeface="+mj-lt"/>
                <a:cs typeface="Calibri"/>
              </a:rPr>
              <a:t>x86, OpenPOWER, ARM, Xeon-Phi, GPGPUs (NVIDIA and AMD)</a:t>
            </a:r>
          </a:p>
          <a:p>
            <a:pPr>
              <a:lnSpc>
                <a:spcPct val="130000"/>
              </a:lnSpc>
            </a:pPr>
            <a:r>
              <a:rPr lang="en-US" sz="1600" dirty="0">
                <a:solidFill>
                  <a:srgbClr val="FF0000"/>
                </a:solidFill>
                <a:latin typeface="+mj-lt"/>
                <a:cs typeface="Calibri"/>
              </a:rPr>
              <a:t>Started in 2001, first open-source version demonstrated at SC ‘02</a:t>
            </a:r>
          </a:p>
          <a:p>
            <a:pPr>
              <a:lnSpc>
                <a:spcPct val="130000"/>
              </a:lnSpc>
            </a:pPr>
            <a:r>
              <a:rPr lang="en-US" sz="1468" dirty="0">
                <a:latin typeface="+mj-lt"/>
                <a:cs typeface="Calibri"/>
              </a:rPr>
              <a:t>Supports the latest MPI-3.1 standard</a:t>
            </a:r>
          </a:p>
          <a:p>
            <a:pPr>
              <a:lnSpc>
                <a:spcPct val="130000"/>
              </a:lnSpc>
            </a:pPr>
            <a:r>
              <a:rPr lang="en-US" sz="1600" dirty="0">
                <a:latin typeface="+mj-lt"/>
                <a:cs typeface="Calibri"/>
                <a:hlinkClick r:id="rId3"/>
              </a:rPr>
              <a:t>http://mvapich.cse.ohio-state.edu</a:t>
            </a:r>
            <a:r>
              <a:rPr lang="en-US" sz="1600" dirty="0">
                <a:latin typeface="+mj-lt"/>
                <a:cs typeface="Calibri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US" sz="1468" dirty="0">
                <a:latin typeface="+mj-lt"/>
                <a:cs typeface="Calibri"/>
              </a:rPr>
              <a:t>Additional optimized versions for different systems/environments:</a:t>
            </a:r>
          </a:p>
          <a:p>
            <a:pPr lvl="1">
              <a:lnSpc>
                <a:spcPct val="130000"/>
              </a:lnSpc>
            </a:pPr>
            <a:r>
              <a:rPr lang="en-US" sz="1068" dirty="0">
                <a:latin typeface="+mn-lt"/>
                <a:cs typeface="Calibri"/>
              </a:rPr>
              <a:t>MVAPICH2-X (Advanced MPI + PGAS), since 2011</a:t>
            </a:r>
          </a:p>
          <a:p>
            <a:pPr lvl="1">
              <a:lnSpc>
                <a:spcPct val="130000"/>
              </a:lnSpc>
            </a:pPr>
            <a:r>
              <a:rPr lang="en-US" sz="1067" dirty="0"/>
              <a:t>MVAPICH2-GDR with support for NVIDIA (since 2014) and AMD (since 2020) GPUs</a:t>
            </a:r>
          </a:p>
          <a:p>
            <a:pPr lvl="1">
              <a:lnSpc>
                <a:spcPct val="130000"/>
              </a:lnSpc>
            </a:pPr>
            <a:r>
              <a:rPr lang="en-US" sz="1068" dirty="0">
                <a:latin typeface="+mn-lt"/>
                <a:cs typeface="Calibri"/>
              </a:rPr>
              <a:t>MVAPICH2-MIC with support for Intel Xeon-Phi, since 2014</a:t>
            </a:r>
          </a:p>
          <a:p>
            <a:pPr lvl="1">
              <a:lnSpc>
                <a:spcPct val="130000"/>
              </a:lnSpc>
            </a:pPr>
            <a:r>
              <a:rPr lang="en-US" sz="1068" dirty="0">
                <a:latin typeface="+mn-lt"/>
                <a:cs typeface="Calibri"/>
              </a:rPr>
              <a:t>MVAPICH2-Virt with virtualization support, since 2015</a:t>
            </a:r>
          </a:p>
          <a:p>
            <a:pPr lvl="1">
              <a:lnSpc>
                <a:spcPct val="130000"/>
              </a:lnSpc>
            </a:pPr>
            <a:r>
              <a:rPr lang="en-US" sz="1068" dirty="0">
                <a:latin typeface="+mn-lt"/>
                <a:cs typeface="Calibri"/>
              </a:rPr>
              <a:t>MVAPICH2-EA with support for Energy-Awareness, since 2015</a:t>
            </a:r>
          </a:p>
          <a:p>
            <a:pPr lvl="1">
              <a:lnSpc>
                <a:spcPct val="130000"/>
              </a:lnSpc>
            </a:pPr>
            <a:r>
              <a:rPr lang="en-US" sz="1068" dirty="0">
                <a:latin typeface="+mn-lt"/>
                <a:cs typeface="Calibri"/>
              </a:rPr>
              <a:t>MVAPICH2-Azure for Azure HPC IB instances, since 2019</a:t>
            </a:r>
          </a:p>
          <a:p>
            <a:pPr lvl="1">
              <a:lnSpc>
                <a:spcPct val="130000"/>
              </a:lnSpc>
            </a:pPr>
            <a:r>
              <a:rPr lang="en-US" sz="1068" dirty="0">
                <a:latin typeface="+mn-lt"/>
                <a:cs typeface="Calibri"/>
              </a:rPr>
              <a:t>MVAPICH2-X-AWS for AWS HPC+EFA instances, since 2019</a:t>
            </a:r>
          </a:p>
          <a:p>
            <a:pPr>
              <a:lnSpc>
                <a:spcPct val="130000"/>
              </a:lnSpc>
            </a:pPr>
            <a:r>
              <a:rPr lang="en-US" sz="1468" dirty="0">
                <a:latin typeface="+mn-lt"/>
                <a:cs typeface="Calibri"/>
              </a:rPr>
              <a:t>Tools:</a:t>
            </a:r>
          </a:p>
          <a:p>
            <a:pPr lvl="1">
              <a:lnSpc>
                <a:spcPct val="130000"/>
              </a:lnSpc>
            </a:pPr>
            <a:r>
              <a:rPr lang="en-US" sz="1200" dirty="0">
                <a:latin typeface="+mn-lt"/>
                <a:cs typeface="Calibri"/>
              </a:rPr>
              <a:t>OSU MPI Micro-Benchmarks (OMB), since 2003</a:t>
            </a:r>
          </a:p>
          <a:p>
            <a:pPr lvl="1">
              <a:lnSpc>
                <a:spcPct val="130000"/>
              </a:lnSpc>
            </a:pPr>
            <a:r>
              <a:rPr lang="en-US" sz="1200" dirty="0">
                <a:latin typeface="+mn-lt"/>
                <a:cs typeface="Calibri"/>
              </a:rPr>
              <a:t>OSU InfiniBand Network Analysis and Monitoring (INAM), since 2015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6646016" y="2489688"/>
            <a:ext cx="5417648" cy="3643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768" tIns="61384" rIns="122768" bIns="61384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lang="en-US" sz="18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FF0000"/>
                </a:solidFill>
                <a:latin typeface="+mn-lt"/>
                <a:cs typeface="Calibri"/>
              </a:rPr>
              <a:t>Used by more than 3,325 organizations in 90 countries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FF0000"/>
                </a:solidFill>
                <a:latin typeface="+mn-lt"/>
                <a:cs typeface="Calibri"/>
              </a:rPr>
              <a:t>More than 1.73 Million downloads from the OSU site directly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600" kern="0" dirty="0">
                <a:latin typeface="+mn-lt"/>
                <a:ea typeface="Calibri" charset="0"/>
                <a:cs typeface="Calibri"/>
              </a:rPr>
              <a:t>Empowering many TOP500 clusters (Nov ‘23 ranking)</a:t>
            </a:r>
          </a:p>
          <a:p>
            <a:pPr lvl="1">
              <a:lnSpc>
                <a:spcPct val="130000"/>
              </a:lnSpc>
            </a:pPr>
            <a:r>
              <a:rPr lang="en-US" sz="1200" kern="0" dirty="0">
                <a:latin typeface="+mn-lt"/>
                <a:ea typeface="Calibri" charset="0"/>
                <a:cs typeface="Calibri" charset="0"/>
              </a:rPr>
              <a:t>11</a:t>
            </a:r>
            <a:r>
              <a:rPr lang="en-US" sz="1200" kern="0" baseline="30000" dirty="0">
                <a:latin typeface="+mn-lt"/>
                <a:ea typeface="Calibri" charset="0"/>
                <a:cs typeface="Calibri" charset="0"/>
              </a:rPr>
              <a:t>th</a:t>
            </a:r>
            <a:r>
              <a:rPr lang="en-US" sz="1200" kern="0" dirty="0">
                <a:latin typeface="+mn-lt"/>
                <a:ea typeface="Calibri" charset="0"/>
                <a:cs typeface="Calibri" charset="0"/>
              </a:rPr>
              <a:t> , 10,649,600-core (Sunway TaihuLight) at NSC, Wuxi, China</a:t>
            </a:r>
          </a:p>
          <a:p>
            <a:pPr lvl="1">
              <a:lnSpc>
                <a:spcPct val="130000"/>
              </a:lnSpc>
            </a:pPr>
            <a:r>
              <a:rPr lang="en-US" sz="1200" kern="0" dirty="0">
                <a:solidFill>
                  <a:schemeClr val="bg2"/>
                </a:solidFill>
                <a:latin typeface="+mn-lt"/>
                <a:ea typeface="Calibri" charset="0"/>
                <a:cs typeface="Calibri"/>
              </a:rPr>
              <a:t>29</a:t>
            </a:r>
            <a:r>
              <a:rPr lang="en-US" sz="1200" kern="0" baseline="30000" dirty="0">
                <a:solidFill>
                  <a:schemeClr val="bg2"/>
                </a:solidFill>
                <a:latin typeface="+mn-lt"/>
                <a:ea typeface="Calibri" charset="0"/>
                <a:cs typeface="Calibri"/>
              </a:rPr>
              <a:t>th</a:t>
            </a:r>
            <a:r>
              <a:rPr lang="en-US" sz="1200" kern="0" dirty="0">
                <a:solidFill>
                  <a:schemeClr val="bg2"/>
                </a:solidFill>
                <a:latin typeface="+mn-lt"/>
                <a:ea typeface="Calibri" charset="0"/>
                <a:cs typeface="Calibri"/>
              </a:rPr>
              <a:t> , 448, 448 cores (Frontera) at TACC</a:t>
            </a:r>
          </a:p>
          <a:p>
            <a:pPr lvl="1">
              <a:lnSpc>
                <a:spcPct val="130000"/>
              </a:lnSpc>
            </a:pPr>
            <a:r>
              <a:rPr lang="en-US" sz="1200" kern="0" dirty="0">
                <a:solidFill>
                  <a:schemeClr val="bg2"/>
                </a:solidFill>
                <a:latin typeface="+mn-lt"/>
                <a:ea typeface="Calibri" charset="0"/>
                <a:cs typeface="Calibri"/>
              </a:rPr>
              <a:t>46</a:t>
            </a:r>
            <a:r>
              <a:rPr lang="en-US" sz="1200" kern="0" baseline="30000" dirty="0">
                <a:solidFill>
                  <a:schemeClr val="bg2"/>
                </a:solidFill>
                <a:latin typeface="+mn-lt"/>
                <a:ea typeface="Calibri" charset="0"/>
                <a:cs typeface="Calibri"/>
              </a:rPr>
              <a:t>th</a:t>
            </a:r>
            <a:r>
              <a:rPr lang="en-US" sz="1200" kern="0" dirty="0">
                <a:solidFill>
                  <a:schemeClr val="bg2"/>
                </a:solidFill>
                <a:latin typeface="+mn-lt"/>
                <a:ea typeface="Calibri" charset="0"/>
                <a:cs typeface="Calibri"/>
              </a:rPr>
              <a:t>, 288,288 cores (Lassen) at LLNL</a:t>
            </a:r>
          </a:p>
          <a:p>
            <a:pPr lvl="1">
              <a:lnSpc>
                <a:spcPct val="130000"/>
              </a:lnSpc>
            </a:pPr>
            <a:r>
              <a:rPr lang="en-US" sz="1200" kern="0" dirty="0">
                <a:solidFill>
                  <a:schemeClr val="bg2"/>
                </a:solidFill>
                <a:latin typeface="+mn-lt"/>
                <a:ea typeface="Calibri" charset="0"/>
                <a:cs typeface="Calibri"/>
              </a:rPr>
              <a:t>61</a:t>
            </a:r>
            <a:r>
              <a:rPr lang="en-US" sz="1200" kern="0" baseline="30000" dirty="0">
                <a:solidFill>
                  <a:schemeClr val="bg2"/>
                </a:solidFill>
                <a:latin typeface="+mn-lt"/>
                <a:ea typeface="Calibri" charset="0"/>
                <a:cs typeface="Calibri"/>
              </a:rPr>
              <a:t>st</a:t>
            </a:r>
            <a:r>
              <a:rPr lang="en-US" sz="1200" kern="0" dirty="0">
                <a:solidFill>
                  <a:schemeClr val="bg2"/>
                </a:solidFill>
                <a:latin typeface="+mn-lt"/>
                <a:ea typeface="Calibri" charset="0"/>
                <a:cs typeface="Calibri"/>
              </a:rPr>
              <a:t>, 570,020 cores (Nurion) in South Korea </a:t>
            </a:r>
            <a:r>
              <a:rPr lang="en-US" sz="1200" kern="0" dirty="0">
                <a:latin typeface="+mn-lt"/>
                <a:ea typeface="Calibri" charset="0"/>
                <a:cs typeface="Calibri"/>
              </a:rPr>
              <a:t>and many others</a:t>
            </a:r>
          </a:p>
          <a:p>
            <a:pPr>
              <a:lnSpc>
                <a:spcPct val="130000"/>
              </a:lnSpc>
            </a:pPr>
            <a:r>
              <a:rPr lang="en-US" sz="1600" kern="0" dirty="0">
                <a:latin typeface="+mn-lt"/>
                <a:cs typeface="Calibri"/>
              </a:rPr>
              <a:t>Available with software stacks of many vendors and Linux Distros (RedHat, SuSE, OpenHPC, and Spack)</a:t>
            </a:r>
          </a:p>
          <a:p>
            <a:pPr>
              <a:lnSpc>
                <a:spcPct val="130000"/>
              </a:lnSpc>
            </a:pPr>
            <a:r>
              <a:rPr lang="en-US" sz="1600" kern="0" dirty="0">
                <a:latin typeface="+mn-lt"/>
                <a:cs typeface="Calibri"/>
              </a:rPr>
              <a:t>Partner in the 21</a:t>
            </a:r>
            <a:r>
              <a:rPr lang="en-US" sz="1600" kern="0" baseline="30000" dirty="0">
                <a:latin typeface="+mn-lt"/>
                <a:cs typeface="Calibri"/>
              </a:rPr>
              <a:t>st</a:t>
            </a:r>
            <a:r>
              <a:rPr lang="en-US" sz="1600" kern="0" dirty="0">
                <a:latin typeface="+mn-lt"/>
                <a:cs typeface="Calibri"/>
              </a:rPr>
              <a:t> ranked TACC Frontera system</a:t>
            </a:r>
          </a:p>
          <a:p>
            <a:pPr>
              <a:lnSpc>
                <a:spcPct val="130000"/>
              </a:lnSpc>
            </a:pPr>
            <a:r>
              <a:rPr lang="en-US" sz="1600" dirty="0">
                <a:solidFill>
                  <a:srgbClr val="FF0000"/>
                </a:solidFill>
              </a:rPr>
              <a:t>Empowering Top500 systems for more than 16 years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C8532A-2EC9-48BB-8CA4-35F554CB4F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72699" y="868249"/>
            <a:ext cx="4733383" cy="133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65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668560-7AE5-750E-8783-1B8B7EA48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2241" y="1011187"/>
            <a:ext cx="6012607" cy="5112327"/>
          </a:xfrm>
        </p:spPr>
        <p:txBody>
          <a:bodyPr/>
          <a:lstStyle/>
          <a:p>
            <a:pPr marL="1219200" lvl="2" indent="0">
              <a:buNone/>
            </a:pPr>
            <a:endParaRPr lang="en-US" sz="1400" dirty="0">
              <a:latin typeface="Calibri"/>
              <a:cs typeface="Calibri"/>
            </a:endParaRPr>
          </a:p>
          <a:p>
            <a:pPr marL="1219200" lvl="2" indent="0">
              <a:buNone/>
            </a:pPr>
            <a:endParaRPr lang="en-US" sz="1400" dirty="0">
              <a:latin typeface="Calibri"/>
              <a:cs typeface="Calibri"/>
            </a:endParaRPr>
          </a:p>
          <a:p>
            <a:pPr marL="1504950" lvl="2" indent="-285750"/>
            <a:endParaRPr lang="en-US" sz="867" dirty="0">
              <a:latin typeface="Calibri"/>
              <a:cs typeface="Calibri"/>
            </a:endParaRPr>
          </a:p>
          <a:p>
            <a:pPr marL="1523352" lvl="2" indent="-380365"/>
            <a:endParaRPr lang="en-US" sz="933" dirty="0">
              <a:latin typeface="Calibri"/>
              <a:ea typeface="Calibri"/>
              <a:cs typeface="Calibri"/>
            </a:endParaRPr>
          </a:p>
          <a:p>
            <a:pPr marL="1523352" lvl="2" indent="-380365"/>
            <a:endParaRPr lang="en-US" sz="933" dirty="0">
              <a:latin typeface="Calibri"/>
              <a:ea typeface="Calibri"/>
              <a:cs typeface="Calibri"/>
            </a:endParaRPr>
          </a:p>
          <a:p>
            <a:pPr marL="456565" indent="-456565"/>
            <a:endParaRPr lang="en-US" sz="1200" dirty="0">
              <a:latin typeface="Calibri"/>
              <a:ea typeface="Calibri"/>
              <a:cs typeface="Calibri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3AF771-482E-4837-8FB7-71DC68A3B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sz="3600" dirty="0">
                <a:latin typeface="Calibri"/>
                <a:cs typeface="Calibri"/>
              </a:rPr>
              <a:t>Overview</a:t>
            </a:r>
            <a:endParaRPr lang="en-US" sz="3450" b="0" dirty="0">
              <a:latin typeface="Calibri"/>
              <a:ea typeface="Calibri"/>
              <a:cs typeface="Calibri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9D41238E-FC9D-5227-E916-E8EDA5B5DC42}"/>
              </a:ext>
            </a:extLst>
          </p:cNvPr>
          <p:cNvSpPr txBox="1">
            <a:spLocks/>
          </p:cNvSpPr>
          <p:nvPr/>
        </p:nvSpPr>
        <p:spPr bwMode="auto">
          <a:xfrm>
            <a:off x="772241" y="1011186"/>
            <a:ext cx="10825100" cy="511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457189" indent="-457189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lang="en-US" sz="2667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990575" indent="-38099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667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523962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2133547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133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743131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867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335271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9pPr>
          </a:lstStyle>
          <a:p>
            <a:pPr marL="456565" indent="-456565"/>
            <a:r>
              <a:rPr lang="en-US" sz="2400" kern="0" dirty="0">
                <a:latin typeface="Calibri"/>
                <a:cs typeface="Calibri"/>
              </a:rPr>
              <a:t>Introduction</a:t>
            </a:r>
          </a:p>
          <a:p>
            <a:pPr marL="456565" indent="-456565"/>
            <a:r>
              <a:rPr lang="en-US" sz="2400" b="1" kern="0" dirty="0">
                <a:solidFill>
                  <a:srgbClr val="FF0000"/>
                </a:solidFill>
                <a:latin typeface="Calibri"/>
                <a:cs typeface="Calibri"/>
              </a:rPr>
              <a:t>Performance Characterization</a:t>
            </a:r>
          </a:p>
          <a:p>
            <a:pPr marL="989951" lvl="1" indent="-456565"/>
            <a:r>
              <a:rPr lang="en-US" sz="2400" b="1" kern="0" dirty="0">
                <a:solidFill>
                  <a:srgbClr val="FF0000"/>
                </a:solidFill>
                <a:latin typeface="Calibri"/>
                <a:cs typeface="Calibri"/>
              </a:rPr>
              <a:t>MPI performance overheads vs. IB level</a:t>
            </a:r>
          </a:p>
          <a:p>
            <a:pPr marL="456565" indent="-456565"/>
            <a:r>
              <a:rPr lang="en-US" sz="2400" kern="0" dirty="0">
                <a:latin typeface="Calibri"/>
                <a:cs typeface="Calibri"/>
              </a:rPr>
              <a:t>Performance Optimization</a:t>
            </a:r>
          </a:p>
          <a:p>
            <a:pPr marL="456565" indent="-456565"/>
            <a:r>
              <a:rPr lang="en-US" sz="2400" kern="0" dirty="0">
                <a:latin typeface="Calibri"/>
                <a:cs typeface="Calibri"/>
              </a:rPr>
              <a:t>Performance Evaluation</a:t>
            </a:r>
          </a:p>
          <a:p>
            <a:pPr marL="989951" lvl="1" indent="-456565"/>
            <a:r>
              <a:rPr lang="en-US" sz="2400" kern="0" dirty="0">
                <a:latin typeface="Calibri"/>
                <a:cs typeface="Calibri"/>
              </a:rPr>
              <a:t>Micro-benchmark level</a:t>
            </a:r>
          </a:p>
          <a:p>
            <a:pPr marL="989951" lvl="1" indent="-456565"/>
            <a:r>
              <a:rPr lang="en-US" sz="2400" kern="0" dirty="0">
                <a:latin typeface="Calibri"/>
                <a:cs typeface="Calibri"/>
              </a:rPr>
              <a:t>Application level</a:t>
            </a:r>
          </a:p>
          <a:p>
            <a:pPr marL="456565" indent="-456565"/>
            <a:r>
              <a:rPr lang="en-US" sz="2400" kern="0" dirty="0">
                <a:latin typeface="Calibri"/>
                <a:cs typeface="Calibri"/>
              </a:rPr>
              <a:t>MVAPICH 3.0 RC Performance Evaluation</a:t>
            </a:r>
          </a:p>
          <a:p>
            <a:pPr marL="533386" lvl="1" indent="0">
              <a:buNone/>
            </a:pPr>
            <a:endParaRPr lang="en-US" sz="2400" kern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3122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089378-7C0A-5722-9F3C-2AB308935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MVAPICH2 Runtime:</a:t>
            </a:r>
          </a:p>
          <a:p>
            <a:pPr lvl="1"/>
            <a:r>
              <a:rPr lang="en-US" altLang="zh-CN" sz="1533" dirty="0"/>
              <a:t>RC: MV2_USE_UD_HYBRID=0 MV2_USE_ONLY_UD=0</a:t>
            </a:r>
          </a:p>
          <a:p>
            <a:pPr lvl="1"/>
            <a:r>
              <a:rPr lang="en-US" altLang="zh-CN" sz="1533" dirty="0"/>
              <a:t>UD: MV2_USE_UD_HYBRID=0 MV2_USE_ONLY_UD=1</a:t>
            </a:r>
          </a:p>
          <a:p>
            <a:r>
              <a:rPr lang="en-US" altLang="zh-CN" sz="1800" dirty="0"/>
              <a:t>UCX 1.12.1:</a:t>
            </a:r>
          </a:p>
          <a:p>
            <a:pPr lvl="1"/>
            <a:r>
              <a:rPr lang="en-US" altLang="zh-CN" sz="18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./configure --prefix=&lt;</a:t>
            </a:r>
            <a:r>
              <a:rPr lang="en-US" altLang="zh-CN" sz="1800" i="1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UCX_INSTALL_PATH</a:t>
            </a:r>
            <a:r>
              <a:rPr lang="en-US" altLang="zh-CN" sz="18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&gt;</a:t>
            </a:r>
          </a:p>
          <a:p>
            <a:r>
              <a:rPr lang="en-US" altLang="zh-CN" sz="1800" dirty="0" err="1"/>
              <a:t>OpenMPI</a:t>
            </a:r>
            <a:r>
              <a:rPr lang="en-US" altLang="zh-CN" sz="1800" dirty="0"/>
              <a:t> 4.1.4 (w/ UCX 1.12.1):</a:t>
            </a:r>
          </a:p>
          <a:p>
            <a:pPr lvl="1"/>
            <a:r>
              <a:rPr lang="en-US" altLang="zh-CN" sz="18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./configure –prefix=&lt;</a:t>
            </a:r>
            <a:r>
              <a:rPr lang="en-US" altLang="zh-CN" sz="1800" i="1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INSTALL_PATH</a:t>
            </a:r>
            <a:r>
              <a:rPr lang="en-US" altLang="zh-CN" sz="18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&gt; --with-</a:t>
            </a:r>
            <a:r>
              <a:rPr lang="en-US" altLang="zh-CN" sz="18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ucx</a:t>
            </a:r>
            <a:r>
              <a:rPr lang="en-US" altLang="zh-CN" sz="18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=&lt;</a:t>
            </a:r>
            <a:r>
              <a:rPr lang="en-US" altLang="zh-CN" sz="1800" i="1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UCX_INSTALL_PATH</a:t>
            </a:r>
            <a:r>
              <a:rPr lang="en-US" altLang="zh-CN" sz="18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&gt;</a:t>
            </a:r>
          </a:p>
          <a:p>
            <a:r>
              <a:rPr lang="en-US" altLang="zh-CN" sz="1800" dirty="0" err="1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OpenMPI</a:t>
            </a:r>
            <a:r>
              <a:rPr lang="en-US" altLang="zh-CN" sz="1800" dirty="0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 Runtime:</a:t>
            </a:r>
          </a:p>
          <a:p>
            <a:pPr lvl="1"/>
            <a:r>
              <a:rPr lang="en-US" altLang="zh-CN" sz="1800" dirty="0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altLang="zh-CN" sz="1800" dirty="0" err="1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mpirun</a:t>
            </a:r>
            <a:r>
              <a:rPr lang="en-US" altLang="zh-CN" sz="1800" dirty="0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 -np &lt;NP&gt; -</a:t>
            </a:r>
            <a:r>
              <a:rPr lang="en-US" altLang="zh-CN" sz="1800" dirty="0" err="1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npernode</a:t>
            </a:r>
            <a:r>
              <a:rPr lang="en-US" altLang="zh-CN" sz="1800" dirty="0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 &lt;PPN&gt; -</a:t>
            </a:r>
            <a:r>
              <a:rPr lang="en-US" altLang="zh-CN" sz="1800" dirty="0" err="1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hostfile</a:t>
            </a:r>
            <a:r>
              <a:rPr lang="en-US" altLang="zh-CN" sz="1800" dirty="0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 hosts --</a:t>
            </a:r>
            <a:r>
              <a:rPr lang="en-US" altLang="zh-CN" sz="1800" dirty="0" err="1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mca</a:t>
            </a:r>
            <a:r>
              <a:rPr lang="en-US" altLang="zh-CN" sz="1800" dirty="0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altLang="zh-CN" sz="1800" dirty="0" err="1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pml</a:t>
            </a:r>
            <a:r>
              <a:rPr lang="en-US" altLang="zh-CN" sz="1800" dirty="0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altLang="zh-CN" sz="1800" dirty="0" err="1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ucx</a:t>
            </a:r>
            <a:r>
              <a:rPr lang="en-US" altLang="zh-CN" sz="1800" dirty="0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 –x UCX_TLS=</a:t>
            </a:r>
            <a:r>
              <a:rPr lang="en-US" altLang="zh-CN" sz="1800" dirty="0" err="1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self,sm,rc_v</a:t>
            </a:r>
            <a:r>
              <a:rPr lang="en-US" altLang="zh-CN" sz="1800" dirty="0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 /path/to/cp2k.popt -</a:t>
            </a:r>
            <a:r>
              <a:rPr lang="en-US" altLang="zh-CN" sz="1800" dirty="0" err="1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altLang="zh-CN" sz="1800" dirty="0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 /path/to/</a:t>
            </a:r>
            <a:r>
              <a:rPr lang="en-US" altLang="zh-CN" sz="1800" dirty="0" err="1">
                <a:latin typeface="+mn-lt"/>
                <a:ea typeface="Cascadia Code" panose="020B0609020000020004" pitchFamily="49" charset="0"/>
                <a:cs typeface="Cascadia Code" panose="020B0609020000020004" pitchFamily="49" charset="0"/>
              </a:rPr>
              <a:t>inputfile</a:t>
            </a:r>
            <a:endParaRPr lang="en-US" altLang="zh-CN" sz="1800" b="1" dirty="0">
              <a:latin typeface="+mn-lt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endParaRPr lang="zh-CN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1D7060F-E23F-441E-D64D-29A585343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Configuration &amp; Runtime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91731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1D7060F-E23F-441E-D64D-29A585343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874" y="275096"/>
            <a:ext cx="10828713" cy="764453"/>
          </a:xfrm>
        </p:spPr>
        <p:txBody>
          <a:bodyPr>
            <a:normAutofit/>
          </a:bodyPr>
          <a:lstStyle/>
          <a:p>
            <a:r>
              <a:rPr lang="en-US" altLang="zh-CN" dirty="0"/>
              <a:t>Cluster Setup</a:t>
            </a:r>
            <a:endParaRPr lang="zh-CN" altLang="en-US" dirty="0"/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8EA03824-3ACD-09D3-D5C4-A465C13790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50" r="734" b="7369"/>
          <a:stretch/>
        </p:blipFill>
        <p:spPr bwMode="auto">
          <a:xfrm>
            <a:off x="961622" y="1069745"/>
            <a:ext cx="10164805" cy="506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ubtitle 4">
            <a:extLst>
              <a:ext uri="{FF2B5EF4-FFF2-40B4-BE49-F238E27FC236}">
                <a16:creationId xmlns:a16="http://schemas.microsoft.com/office/drawing/2014/main" id="{1B2F2726-0D4F-A505-01C1-B853DF586D3B}"/>
              </a:ext>
            </a:extLst>
          </p:cNvPr>
          <p:cNvSpPr txBox="1">
            <a:spLocks/>
          </p:cNvSpPr>
          <p:nvPr/>
        </p:nvSpPr>
        <p:spPr bwMode="auto">
          <a:xfrm>
            <a:off x="961622" y="6294129"/>
            <a:ext cx="1988217" cy="28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457189" indent="-457189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lang="en-US" sz="2667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990575" indent="-38099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667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523962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2133547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133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743131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867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335271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altLang="zh-CN" sz="1000" kern="0" dirty="0">
                <a:latin typeface="Calibri"/>
                <a:cs typeface="Calibri"/>
              </a:rPr>
              <a:t>*Courtesy of DELL Technology</a:t>
            </a:r>
            <a:endParaRPr lang="en-US" sz="1000" kern="0" dirty="0">
              <a:solidFill>
                <a:schemeClr val="tx2"/>
              </a:solidFill>
              <a:latin typeface="Calibri"/>
              <a:cs typeface="Calibri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85C82876-D976-B9D5-6C68-96C42577A44A}"/>
              </a:ext>
            </a:extLst>
          </p:cNvPr>
          <p:cNvSpPr txBox="1">
            <a:spLocks/>
          </p:cNvSpPr>
          <p:nvPr/>
        </p:nvSpPr>
        <p:spPr bwMode="auto">
          <a:xfrm>
            <a:off x="3857222" y="1018809"/>
            <a:ext cx="1988217" cy="28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457189" indent="-457189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lang="en-US" sz="2667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990575" indent="-38099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667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523962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2133547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133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743131" indent="-304792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867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335271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altLang="zh-CN" sz="1600" kern="0" dirty="0">
                <a:latin typeface="Calibri"/>
                <a:cs typeface="Calibri"/>
              </a:rPr>
              <a:t>*</a:t>
            </a:r>
            <a:endParaRPr lang="en-US" sz="1600" kern="0" dirty="0">
              <a:solidFill>
                <a:schemeClr val="tx2"/>
              </a:solidFill>
              <a:latin typeface="Calibri"/>
              <a:cs typeface="Calibri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2797216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1D7060F-E23F-441E-D64D-29A585343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874" y="275096"/>
            <a:ext cx="10828713" cy="764453"/>
          </a:xfrm>
        </p:spPr>
        <p:txBody>
          <a:bodyPr>
            <a:normAutofit/>
          </a:bodyPr>
          <a:lstStyle/>
          <a:p>
            <a:r>
              <a:rPr lang="en-US" altLang="zh-CN" dirty="0"/>
              <a:t>CPU and NIC Setup</a:t>
            </a:r>
            <a:endParaRPr lang="zh-CN" alt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572F2D-E244-B70B-0240-3F1C3ECE6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893645"/>
              </p:ext>
            </p:extLst>
          </p:nvPr>
        </p:nvGraphicFramePr>
        <p:xfrm>
          <a:off x="1583044" y="1116313"/>
          <a:ext cx="4063041" cy="5135328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796114">
                  <a:extLst>
                    <a:ext uri="{9D8B030D-6E8A-4147-A177-3AD203B41FA5}">
                      <a16:colId xmlns:a16="http://schemas.microsoft.com/office/drawing/2014/main" val="2172348644"/>
                    </a:ext>
                  </a:extLst>
                </a:gridCol>
                <a:gridCol w="2266927">
                  <a:extLst>
                    <a:ext uri="{9D8B030D-6E8A-4147-A177-3AD203B41FA5}">
                      <a16:colId xmlns:a16="http://schemas.microsoft.com/office/drawing/2014/main" val="83879374"/>
                    </a:ext>
                  </a:extLst>
                </a:gridCol>
              </a:tblGrid>
              <a:tr h="4214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dirty="0">
                          <a:solidFill>
                            <a:srgbClr val="FFFFFF"/>
                          </a:solidFill>
                          <a:effectLst/>
                        </a:rPr>
                        <a:t>Feature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dirty="0">
                          <a:solidFill>
                            <a:srgbClr val="FFFFFF"/>
                          </a:solidFill>
                          <a:effectLst/>
                        </a:rPr>
                        <a:t>Specification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262726"/>
                  </a:ext>
                </a:extLst>
              </a:tr>
              <a:tr h="413024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Model 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AMD EPYC 7713 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56989"/>
                  </a:ext>
                </a:extLst>
              </a:tr>
              <a:tr h="413024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Cores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64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700632"/>
                  </a:ext>
                </a:extLst>
              </a:tr>
              <a:tr h="413024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Socket</a:t>
                      </a:r>
                    </a:p>
                  </a:txBody>
                  <a:tcPr marL="191521" marR="114912" marT="114912" marB="11491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765573"/>
                  </a:ext>
                </a:extLst>
              </a:tr>
              <a:tr h="413024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Base clock speed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2.9 GHz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101325"/>
                  </a:ext>
                </a:extLst>
              </a:tr>
              <a:tr h="413024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Boost clock speed</a:t>
                      </a:r>
                    </a:p>
                  </a:txBody>
                  <a:tcPr marL="191521" marR="114912" marT="114912" marB="11491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3.6 GHz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782495"/>
                  </a:ext>
                </a:extLst>
              </a:tr>
              <a:tr h="413024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L1 cache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32 KB per core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915679"/>
                  </a:ext>
                </a:extLst>
              </a:tr>
              <a:tr h="413024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L2 cache</a:t>
                      </a:r>
                    </a:p>
                  </a:txBody>
                  <a:tcPr marL="191521" marR="114912" marT="114912" marB="11491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512 KB per core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765372"/>
                  </a:ext>
                </a:extLst>
              </a:tr>
              <a:tr h="413024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L3 cache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32 MB per core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436283"/>
                  </a:ext>
                </a:extLst>
              </a:tr>
              <a:tr h="413024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Memory support</a:t>
                      </a:r>
                    </a:p>
                  </a:txBody>
                  <a:tcPr marL="191521" marR="114912" marT="114912" marB="11491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Up to 32 TB of DDR4-3200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865995"/>
                  </a:ext>
                </a:extLst>
              </a:tr>
              <a:tr h="413024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PCIe lanes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128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353132"/>
                  </a:ext>
                </a:extLst>
              </a:tr>
              <a:tr h="413024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TDP</a:t>
                      </a:r>
                    </a:p>
                  </a:txBody>
                  <a:tcPr marL="191521" marR="114912" marT="114912" marB="11491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280W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67452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7F9C091-D0F9-293D-061D-974AF59BC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543841"/>
              </p:ext>
            </p:extLst>
          </p:nvPr>
        </p:nvGraphicFramePr>
        <p:xfrm>
          <a:off x="6802098" y="1119443"/>
          <a:ext cx="4063041" cy="4842096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796114">
                  <a:extLst>
                    <a:ext uri="{9D8B030D-6E8A-4147-A177-3AD203B41FA5}">
                      <a16:colId xmlns:a16="http://schemas.microsoft.com/office/drawing/2014/main" val="2172348644"/>
                    </a:ext>
                  </a:extLst>
                </a:gridCol>
                <a:gridCol w="2266927">
                  <a:extLst>
                    <a:ext uri="{9D8B030D-6E8A-4147-A177-3AD203B41FA5}">
                      <a16:colId xmlns:a16="http://schemas.microsoft.com/office/drawing/2014/main" val="83879374"/>
                    </a:ext>
                  </a:extLst>
                </a:gridCol>
              </a:tblGrid>
              <a:tr h="3187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dirty="0">
                          <a:solidFill>
                            <a:srgbClr val="FFFFFF"/>
                          </a:solidFill>
                          <a:effectLst/>
                        </a:rPr>
                        <a:t>Feature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>
                          <a:solidFill>
                            <a:srgbClr val="FFFFFF"/>
                          </a:solidFill>
                          <a:effectLst/>
                        </a:rPr>
                        <a:t>Specification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262726"/>
                  </a:ext>
                </a:extLst>
              </a:tr>
              <a:tr h="318738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Model 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Broadcom Thor </a:t>
                      </a:r>
                      <a:r>
                        <a:rPr lang="en-US" sz="13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RoCE</a:t>
                      </a: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HCA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56989"/>
                  </a:ext>
                </a:extLst>
              </a:tr>
              <a:tr h="318738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Driver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bnxt_en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700632"/>
                  </a:ext>
                </a:extLst>
              </a:tr>
              <a:tr h="318738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Driver Version</a:t>
                      </a:r>
                    </a:p>
                  </a:txBody>
                  <a:tcPr marL="191521" marR="114912" marT="114912" marB="11491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1.10.2-226.0.141.0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765573"/>
                  </a:ext>
                </a:extLst>
              </a:tr>
              <a:tr h="318738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Firmware Version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226.0.145.1/pkg 22.61.10.71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101325"/>
                  </a:ext>
                </a:extLst>
              </a:tr>
              <a:tr h="318738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Number of ports</a:t>
                      </a:r>
                    </a:p>
                  </a:txBody>
                  <a:tcPr marL="191521" marR="114912" marT="114912" marB="11491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782495"/>
                  </a:ext>
                </a:extLst>
              </a:tr>
              <a:tr h="318738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Speed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100 Gb/s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915679"/>
                  </a:ext>
                </a:extLst>
              </a:tr>
              <a:tr h="318738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Supported link modes</a:t>
                      </a:r>
                    </a:p>
                  </a:txBody>
                  <a:tcPr marL="191521" marR="114912" marT="114912" marB="11491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sz="13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25000baseCR/Full</a:t>
                      </a:r>
                    </a:p>
                    <a:p>
                      <a:pPr marL="0" algn="l" defTabSz="1219170" rtl="0" eaLnBrk="1" latinLnBrk="0" hangingPunct="1"/>
                      <a:r>
                        <a:rPr lang="en-US" sz="13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50000baseCR2/Full</a:t>
                      </a:r>
                    </a:p>
                    <a:p>
                      <a:pPr marL="0" algn="l" defTabSz="1219170" rtl="0" eaLnBrk="1" latinLnBrk="0" hangingPunct="1"/>
                      <a:r>
                        <a:rPr lang="en-US" sz="13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100000baseCR4/Full</a:t>
                      </a:r>
                    </a:p>
                    <a:p>
                      <a:pPr marL="0" algn="l" defTabSz="1219170" rtl="0" eaLnBrk="1" latinLnBrk="0" hangingPunct="1"/>
                      <a:r>
                        <a:rPr lang="en-US" sz="13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50000baseCR/Full</a:t>
                      </a:r>
                    </a:p>
                    <a:p>
                      <a:pPr marL="0" algn="l" defTabSz="1219170" rtl="0" eaLnBrk="1" latinLnBrk="0" hangingPunct="1"/>
                      <a:r>
                        <a:rPr lang="en-US" sz="13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100000baseCR2/Full</a:t>
                      </a:r>
                    </a:p>
                    <a:p>
                      <a:pPr marL="0" algn="l" defTabSz="1219170" rtl="0" eaLnBrk="1" latinLnBrk="0" hangingPunct="1"/>
                      <a:r>
                        <a:rPr lang="en-US" sz="13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200000baseCR4/Full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765372"/>
                  </a:ext>
                </a:extLst>
              </a:tr>
              <a:tr h="318738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en-US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Active link mode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100000baseCR4/Full</a:t>
                      </a:r>
                    </a:p>
                  </a:txBody>
                  <a:tcPr marL="191521" marR="114912" marT="114912" marB="11491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436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305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hyperlink" Target="mailto:panda@cse.ohio-state.edu" TargetMode="External"/></Relationships>
</file>

<file path=ppt/theme/theme1.xml><?xml version="1.0" encoding="utf-8"?>
<a:theme xmlns:a="http://schemas.openxmlformats.org/drawingml/2006/main" name="NOWLAB">
  <a:themeElements>
    <a:clrScheme name="">
      <a:dk1>
        <a:srgbClr val="000000"/>
      </a:dk1>
      <a:lt1>
        <a:srgbClr val="000066"/>
      </a:lt1>
      <a:dk2>
        <a:srgbClr val="CD052B"/>
      </a:dk2>
      <a:lt2>
        <a:srgbClr val="000000"/>
      </a:lt2>
      <a:accent1>
        <a:srgbClr val="009999"/>
      </a:accent1>
      <a:accent2>
        <a:srgbClr val="FF9933"/>
      </a:accent2>
      <a:accent3>
        <a:srgbClr val="AAAAB8"/>
      </a:accent3>
      <a:accent4>
        <a:srgbClr val="000000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60000"/>
            <a:lumOff val="40000"/>
          </a:schemeClr>
        </a:solidFill>
        <a:ln w="12700" cap="sq">
          <a:solidFill>
            <a:schemeClr val="tx1">
              <a:alpha val="25000"/>
            </a:schemeClr>
          </a:solidFill>
          <a:miter lim="800000"/>
          <a:headEnd type="none" w="sm" len="sm"/>
          <a:tailEnd type="none" w="sm" len="sm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square" rtlCol="0" anchor="ctr">
        <a:noAutofit/>
      </a:bodyPr>
      <a:lstStyle>
        <a:defPPr algn="ctr" eaLnBrk="0" hangingPunct="0">
          <a:lnSpc>
            <a:spcPct val="110000"/>
          </a:lnSpc>
          <a:spcBef>
            <a:spcPct val="20000"/>
          </a:spcBef>
          <a:defRPr dirty="0" err="1" smtClean="0">
            <a:solidFill>
              <a:schemeClr val="tx1">
                <a:lumMod val="95000"/>
                <a:lumOff val="5000"/>
              </a:schemeClr>
            </a:solidFill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 bwMode="auto">
        <a:noFill/>
        <a:ln w="12700" cap="sq">
          <a:noFill/>
          <a:miter lim="800000"/>
          <a:headEnd type="none" w="sm" len="sm"/>
          <a:tailEnd type="none" w="sm" len="sm"/>
        </a:ln>
      </a:spPr>
      <a:bodyPr wrap="square">
        <a:spAutoFit/>
      </a:bodyPr>
      <a:lstStyle>
        <a:defPPr algn="ctr" eaLnBrk="0" hangingPunct="0">
          <a:lnSpc>
            <a:spcPct val="120000"/>
          </a:lnSpc>
          <a:defRPr sz="1800" dirty="0" smtClean="0">
            <a:latin typeface="+mj-lt"/>
            <a:cs typeface="Arial" pitchFamily="34" charset="0"/>
            <a:hlinkClick xmlns:r="http://schemas.openxmlformats.org/officeDocument/2006/relationships" r:id="rId1"/>
          </a:defRPr>
        </a:defPPr>
      </a:lstStyle>
    </a:tx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SU_temp" id="{CA68A9FD-B27F-FE44-AA74-BC8CBAAACC2E}" vid="{0F469C67-9255-0F40-AF9D-42868B0BAB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000066"/>
    </a:lt1>
    <a:dk2>
      <a:srgbClr val="CD052B"/>
    </a:dk2>
    <a:lt2>
      <a:srgbClr val="000000"/>
    </a:lt2>
    <a:accent1>
      <a:srgbClr val="009999"/>
    </a:accent1>
    <a:accent2>
      <a:srgbClr val="FF9933"/>
    </a:accent2>
    <a:accent3>
      <a:srgbClr val="AAAAB8"/>
    </a:accent3>
    <a:accent4>
      <a:srgbClr val="000000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000066"/>
    </a:lt1>
    <a:dk2>
      <a:srgbClr val="CD052B"/>
    </a:dk2>
    <a:lt2>
      <a:srgbClr val="000000"/>
    </a:lt2>
    <a:accent1>
      <a:srgbClr val="009999"/>
    </a:accent1>
    <a:accent2>
      <a:srgbClr val="FF9933"/>
    </a:accent2>
    <a:accent3>
      <a:srgbClr val="AAAAB8"/>
    </a:accent3>
    <a:accent4>
      <a:srgbClr val="000000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000066"/>
    </a:lt1>
    <a:dk2>
      <a:srgbClr val="CD052B"/>
    </a:dk2>
    <a:lt2>
      <a:srgbClr val="000000"/>
    </a:lt2>
    <a:accent1>
      <a:srgbClr val="009999"/>
    </a:accent1>
    <a:accent2>
      <a:srgbClr val="FF9933"/>
    </a:accent2>
    <a:accent3>
      <a:srgbClr val="AAAAB8"/>
    </a:accent3>
    <a:accent4>
      <a:srgbClr val="000000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000066"/>
    </a:lt1>
    <a:dk2>
      <a:srgbClr val="CD052B"/>
    </a:dk2>
    <a:lt2>
      <a:srgbClr val="000000"/>
    </a:lt2>
    <a:accent1>
      <a:srgbClr val="009999"/>
    </a:accent1>
    <a:accent2>
      <a:srgbClr val="FF9933"/>
    </a:accent2>
    <a:accent3>
      <a:srgbClr val="AAAAB8"/>
    </a:accent3>
    <a:accent4>
      <a:srgbClr val="000000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000066"/>
    </a:lt1>
    <a:dk2>
      <a:srgbClr val="CD052B"/>
    </a:dk2>
    <a:lt2>
      <a:srgbClr val="000000"/>
    </a:lt2>
    <a:accent1>
      <a:srgbClr val="009999"/>
    </a:accent1>
    <a:accent2>
      <a:srgbClr val="FF9933"/>
    </a:accent2>
    <a:accent3>
      <a:srgbClr val="AAAAB8"/>
    </a:accent3>
    <a:accent4>
      <a:srgbClr val="000000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000066"/>
    </a:lt1>
    <a:dk2>
      <a:srgbClr val="CD052B"/>
    </a:dk2>
    <a:lt2>
      <a:srgbClr val="000000"/>
    </a:lt2>
    <a:accent1>
      <a:srgbClr val="009999"/>
    </a:accent1>
    <a:accent2>
      <a:srgbClr val="FF9933"/>
    </a:accent2>
    <a:accent3>
      <a:srgbClr val="AAAAB8"/>
    </a:accent3>
    <a:accent4>
      <a:srgbClr val="000000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000066"/>
    </a:lt1>
    <a:dk2>
      <a:srgbClr val="CD052B"/>
    </a:dk2>
    <a:lt2>
      <a:srgbClr val="000000"/>
    </a:lt2>
    <a:accent1>
      <a:srgbClr val="009999"/>
    </a:accent1>
    <a:accent2>
      <a:srgbClr val="FF9933"/>
    </a:accent2>
    <a:accent3>
      <a:srgbClr val="AAAAB8"/>
    </a:accent3>
    <a:accent4>
      <a:srgbClr val="000000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000066"/>
    </a:lt1>
    <a:dk2>
      <a:srgbClr val="CD052B"/>
    </a:dk2>
    <a:lt2>
      <a:srgbClr val="000000"/>
    </a:lt2>
    <a:accent1>
      <a:srgbClr val="009999"/>
    </a:accent1>
    <a:accent2>
      <a:srgbClr val="FF9933"/>
    </a:accent2>
    <a:accent3>
      <a:srgbClr val="AAAAB8"/>
    </a:accent3>
    <a:accent4>
      <a:srgbClr val="000000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000066"/>
    </a:lt1>
    <a:dk2>
      <a:srgbClr val="CD052B"/>
    </a:dk2>
    <a:lt2>
      <a:srgbClr val="000000"/>
    </a:lt2>
    <a:accent1>
      <a:srgbClr val="009999"/>
    </a:accent1>
    <a:accent2>
      <a:srgbClr val="FF9933"/>
    </a:accent2>
    <a:accent3>
      <a:srgbClr val="AAAAB8"/>
    </a:accent3>
    <a:accent4>
      <a:srgbClr val="000000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43575</TotalTime>
  <Words>2201</Words>
  <Application>Microsoft Macintosh PowerPoint</Application>
  <PresentationFormat>Widescreen</PresentationFormat>
  <Paragraphs>406</Paragraphs>
  <Slides>29</Slides>
  <Notes>9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Calibri</vt:lpstr>
      <vt:lpstr>Cascadia Code</vt:lpstr>
      <vt:lpstr>Comic Sans MS</vt:lpstr>
      <vt:lpstr>Garamond</vt:lpstr>
      <vt:lpstr>Google Sans</vt:lpstr>
      <vt:lpstr>Söhne</vt:lpstr>
      <vt:lpstr>Times New Roman</vt:lpstr>
      <vt:lpstr>Wingdings</vt:lpstr>
      <vt:lpstr>NOWLAB</vt:lpstr>
      <vt:lpstr>High Performance &amp; Scalable MPI library over Broadcom RoCE</vt:lpstr>
      <vt:lpstr>Introduction</vt:lpstr>
      <vt:lpstr>Why RoCE for HPC?</vt:lpstr>
      <vt:lpstr>Goal: Highly optimized MPI for Broadcom RoCEv2</vt:lpstr>
      <vt:lpstr>Overview of the MVAPICH2 Project</vt:lpstr>
      <vt:lpstr>Overview</vt:lpstr>
      <vt:lpstr>Configuration &amp; Runtime</vt:lpstr>
      <vt:lpstr>Cluster Setup</vt:lpstr>
      <vt:lpstr>CPU and NIC Setup</vt:lpstr>
      <vt:lpstr>RDMA Protocol Performance Characterization on 100 GbE</vt:lpstr>
      <vt:lpstr>MPI level Overhead – Point-to-point Latency</vt:lpstr>
      <vt:lpstr>Overview</vt:lpstr>
      <vt:lpstr>Performance Optimization</vt:lpstr>
      <vt:lpstr>UD + RC Transport Protocol Analysis</vt:lpstr>
      <vt:lpstr>Performance Optimization</vt:lpstr>
      <vt:lpstr>UD Startup Optimization</vt:lpstr>
      <vt:lpstr>Pt-to-Pt Coalescing Performance</vt:lpstr>
      <vt:lpstr>Single-Pair Message Rate - Coalescing Performance</vt:lpstr>
      <vt:lpstr>SGL packetized eager communication – 100 GbE </vt:lpstr>
      <vt:lpstr>Overview</vt:lpstr>
      <vt:lpstr>Performance Evaluation – Micro-benchmarks </vt:lpstr>
      <vt:lpstr>Performance Evaluation – Micro-benchmarks </vt:lpstr>
      <vt:lpstr>Performance Evaluation – Applications </vt:lpstr>
      <vt:lpstr>Performance Evaluation – Applications</vt:lpstr>
      <vt:lpstr>Overview</vt:lpstr>
      <vt:lpstr>MVAPICH-3.0 Pt-to-Pt Latency (RC) on FW 227 (RHEL 8.8)</vt:lpstr>
      <vt:lpstr>MVAPICH-3.0 Pt-to-Pt Latency (UD) on FW 227 (RHEL 8.8)</vt:lpstr>
      <vt:lpstr>Conclusion &amp; Future Work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MVAPICH2-GDS Design  (for OSU-LLNL-UO Discussion)</dc:title>
  <dc:creator>Abduljabbar, Mustafa</dc:creator>
  <cp:lastModifiedBy>Abduljabbar, Mustafa</cp:lastModifiedBy>
  <cp:revision>666</cp:revision>
  <dcterms:created xsi:type="dcterms:W3CDTF">2020-08-12T15:24:06Z</dcterms:created>
  <dcterms:modified xsi:type="dcterms:W3CDTF">2023-11-15T20:04:50Z</dcterms:modified>
</cp:coreProperties>
</file>